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0" r:id="rId4"/>
    <p:sldId id="281" r:id="rId5"/>
    <p:sldId id="282" r:id="rId6"/>
    <p:sldId id="258" r:id="rId7"/>
    <p:sldId id="259" r:id="rId8"/>
    <p:sldId id="260" r:id="rId9"/>
    <p:sldId id="261" r:id="rId10"/>
    <p:sldId id="262" r:id="rId11"/>
    <p:sldId id="263" r:id="rId12"/>
    <p:sldId id="264" r:id="rId13"/>
    <p:sldId id="265" r:id="rId14"/>
    <p:sldId id="266" r:id="rId15"/>
    <p:sldId id="275" r:id="rId16"/>
    <p:sldId id="276" r:id="rId17"/>
    <p:sldId id="277" r:id="rId18"/>
    <p:sldId id="278" r:id="rId19"/>
    <p:sldId id="279" r:id="rId20"/>
    <p:sldId id="267" r:id="rId21"/>
    <p:sldId id="268" r:id="rId22"/>
    <p:sldId id="269" r:id="rId23"/>
    <p:sldId id="270" r:id="rId24"/>
    <p:sldId id="271" r:id="rId25"/>
    <p:sldId id="272" r:id="rId26"/>
    <p:sldId id="274"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FD5717-96DF-4127-957B-C9324058A23C}"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2003159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FD5717-96DF-4127-957B-C9324058A23C}"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244808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FD5717-96DF-4127-957B-C9324058A23C}"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3338074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FD5717-96DF-4127-957B-C9324058A23C}"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2289463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FD5717-96DF-4127-957B-C9324058A23C}" type="datetimeFigureOut">
              <a:rPr lang="en-IN" smtClean="0"/>
              <a:t>29-01-2024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377448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FD5717-96DF-4127-957B-C9324058A23C}"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112778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FD5717-96DF-4127-957B-C9324058A23C}" type="datetimeFigureOut">
              <a:rPr lang="en-IN" smtClean="0"/>
              <a:t>29-01-2024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187718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FD5717-96DF-4127-957B-C9324058A23C}" type="datetimeFigureOut">
              <a:rPr lang="en-IN" smtClean="0"/>
              <a:t>29-01-2024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389122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FD5717-96DF-4127-957B-C9324058A23C}" type="datetimeFigureOut">
              <a:rPr lang="en-IN" smtClean="0"/>
              <a:t>29-01-2024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2457095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FD5717-96DF-4127-957B-C9324058A23C}"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326947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FD5717-96DF-4127-957B-C9324058A23C}" type="datetimeFigureOut">
              <a:rPr lang="en-IN" smtClean="0"/>
              <a:t>29-01-2024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68F4C4-B58F-43BD-AF40-3C4BDF2663B5}" type="slidenum">
              <a:rPr lang="en-IN" smtClean="0"/>
              <a:t>‹#›</a:t>
            </a:fld>
            <a:endParaRPr lang="en-IN"/>
          </a:p>
        </p:txBody>
      </p:sp>
    </p:spTree>
    <p:extLst>
      <p:ext uri="{BB962C8B-B14F-4D97-AF65-F5344CB8AC3E}">
        <p14:creationId xmlns:p14="http://schemas.microsoft.com/office/powerpoint/2010/main" val="3327391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FD5717-96DF-4127-957B-C9324058A23C}" type="datetimeFigureOut">
              <a:rPr lang="en-IN" smtClean="0"/>
              <a:t>29-01-2024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68F4C4-B58F-43BD-AF40-3C4BDF2663B5}" type="slidenum">
              <a:rPr lang="en-IN" smtClean="0"/>
              <a:t>‹#›</a:t>
            </a:fld>
            <a:endParaRPr lang="en-IN"/>
          </a:p>
        </p:txBody>
      </p:sp>
    </p:spTree>
    <p:extLst>
      <p:ext uri="{BB962C8B-B14F-4D97-AF65-F5344CB8AC3E}">
        <p14:creationId xmlns:p14="http://schemas.microsoft.com/office/powerpoint/2010/main" val="137938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latin typeface="Arial" panose="020B0604020202020204" pitchFamily="34" charset="0"/>
                <a:cs typeface="Arial" panose="020B0604020202020204" pitchFamily="34" charset="0"/>
              </a:rPr>
              <a:t>Introduction to </a:t>
            </a:r>
            <a:r>
              <a:rPr lang="en-IN" b="1" smtClean="0">
                <a:latin typeface="Arial" panose="020B0604020202020204" pitchFamily="34" charset="0"/>
                <a:cs typeface="Arial" panose="020B0604020202020204" pitchFamily="34" charset="0"/>
              </a:rPr>
              <a:t>Business Analytics</a:t>
            </a:r>
            <a:endParaRPr lang="en-IN" dirty="0"/>
          </a:p>
        </p:txBody>
      </p:sp>
      <p:sp>
        <p:nvSpPr>
          <p:cNvPr id="3" name="Subtitle 2"/>
          <p:cNvSpPr>
            <a:spLocks noGrp="1"/>
          </p:cNvSpPr>
          <p:nvPr>
            <p:ph type="subTitle" idx="1"/>
          </p:nvPr>
        </p:nvSpPr>
        <p:spPr/>
        <p:txBody>
          <a:bodyPr/>
          <a:lstStyle/>
          <a:p>
            <a:r>
              <a:rPr lang="en-US" dirty="0" smtClean="0">
                <a:latin typeface="Arial" panose="020B0604020202020204" pitchFamily="34" charset="0"/>
                <a:cs typeface="Arial" panose="020B0604020202020204" pitchFamily="34" charset="0"/>
              </a:rPr>
              <a:t>Module 1</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99221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Decision-Making Process</a:t>
            </a:r>
          </a:p>
        </p:txBody>
      </p:sp>
      <p:sp>
        <p:nvSpPr>
          <p:cNvPr id="3" name="Content Placeholder 2"/>
          <p:cNvSpPr>
            <a:spLocks noGrp="1"/>
          </p:cNvSpPr>
          <p:nvPr>
            <p:ph idx="1"/>
          </p:nvPr>
        </p:nvSpPr>
        <p:spPr>
          <a:xfrm>
            <a:off x="838200" y="1825624"/>
            <a:ext cx="10515600" cy="4796401"/>
          </a:xfrm>
        </p:spPr>
        <p:txBody>
          <a:bodyPr>
            <a:normAutofit fontScale="70000" lnSpcReduction="20000"/>
          </a:bodyPr>
          <a:lstStyle/>
          <a:p>
            <a:pPr algn="just">
              <a:lnSpc>
                <a:spcPct val="120000"/>
              </a:lnSpc>
            </a:pPr>
            <a:r>
              <a:rPr lang="en-US" dirty="0">
                <a:latin typeface="Arial" panose="020B0604020202020204" pitchFamily="34" charset="0"/>
                <a:cs typeface="Arial" panose="020B0604020202020204" pitchFamily="34" charset="0"/>
              </a:rPr>
              <a:t>Managers usually make decisions by following a four-step </a:t>
            </a:r>
            <a:r>
              <a:rPr lang="en-US" dirty="0" smtClean="0">
                <a:latin typeface="Arial" panose="020B0604020202020204" pitchFamily="34" charset="0"/>
                <a:cs typeface="Arial" panose="020B0604020202020204" pitchFamily="34" charset="0"/>
              </a:rPr>
              <a:t>process</a:t>
            </a:r>
          </a:p>
          <a:p>
            <a:pPr lvl="1" algn="just">
              <a:lnSpc>
                <a:spcPct val="120000"/>
              </a:lnSpc>
            </a:pPr>
            <a:r>
              <a:rPr lang="en-US" dirty="0" smtClean="0">
                <a:latin typeface="Arial" panose="020B0604020202020204" pitchFamily="34" charset="0"/>
                <a:cs typeface="Arial" panose="020B0604020202020204" pitchFamily="34" charset="0"/>
              </a:rPr>
              <a:t>Define </a:t>
            </a:r>
            <a:r>
              <a:rPr lang="en-US" dirty="0">
                <a:latin typeface="Arial" panose="020B0604020202020204" pitchFamily="34" charset="0"/>
                <a:cs typeface="Arial" panose="020B0604020202020204" pitchFamily="34" charset="0"/>
              </a:rPr>
              <a:t>the problem (i.e., a decision situation that may deal with some difficulty </a:t>
            </a:r>
            <a:r>
              <a:rPr lang="en-US" dirty="0" smtClean="0">
                <a:latin typeface="Arial" panose="020B0604020202020204" pitchFamily="34" charset="0"/>
                <a:cs typeface="Arial" panose="020B0604020202020204" pitchFamily="34" charset="0"/>
              </a:rPr>
              <a:t>or </a:t>
            </a:r>
            <a:r>
              <a:rPr lang="en-IN" dirty="0" smtClean="0">
                <a:latin typeface="Arial" panose="020B0604020202020204" pitchFamily="34" charset="0"/>
                <a:cs typeface="Arial" panose="020B0604020202020204" pitchFamily="34" charset="0"/>
              </a:rPr>
              <a:t>with </a:t>
            </a:r>
            <a:r>
              <a:rPr lang="en-IN" dirty="0">
                <a:latin typeface="Arial" panose="020B0604020202020204" pitchFamily="34" charset="0"/>
                <a:cs typeface="Arial" panose="020B0604020202020204" pitchFamily="34" charset="0"/>
              </a:rPr>
              <a:t>an opportunity</a:t>
            </a:r>
            <a:r>
              <a:rPr lang="en-IN" dirty="0" smtClean="0">
                <a:latin typeface="Arial" panose="020B0604020202020204" pitchFamily="34" charset="0"/>
                <a:cs typeface="Arial" panose="020B0604020202020204" pitchFamily="34" charset="0"/>
              </a:rPr>
              <a:t>).</a:t>
            </a:r>
          </a:p>
          <a:p>
            <a:pPr lvl="1" algn="just">
              <a:lnSpc>
                <a:spcPct val="120000"/>
              </a:lnSpc>
            </a:pPr>
            <a:r>
              <a:rPr lang="en-US" dirty="0" smtClean="0">
                <a:latin typeface="Arial" panose="020B0604020202020204" pitchFamily="34" charset="0"/>
                <a:cs typeface="Arial" panose="020B0604020202020204" pitchFamily="34" charset="0"/>
              </a:rPr>
              <a:t>Construct </a:t>
            </a:r>
            <a:r>
              <a:rPr lang="en-US" dirty="0">
                <a:latin typeface="Arial" panose="020B0604020202020204" pitchFamily="34" charset="0"/>
                <a:cs typeface="Arial" panose="020B0604020202020204" pitchFamily="34" charset="0"/>
              </a:rPr>
              <a:t>a model that describes the real-world </a:t>
            </a:r>
            <a:r>
              <a:rPr lang="en-US" dirty="0" smtClean="0">
                <a:latin typeface="Arial" panose="020B0604020202020204" pitchFamily="34" charset="0"/>
                <a:cs typeface="Arial" panose="020B0604020202020204" pitchFamily="34" charset="0"/>
              </a:rPr>
              <a:t>problem.</a:t>
            </a:r>
          </a:p>
          <a:p>
            <a:pPr lvl="1" algn="just">
              <a:lnSpc>
                <a:spcPct val="120000"/>
              </a:lnSpc>
            </a:pPr>
            <a:r>
              <a:rPr lang="en-US" dirty="0" smtClean="0">
                <a:latin typeface="Arial" panose="020B0604020202020204" pitchFamily="34" charset="0"/>
                <a:cs typeface="Arial" panose="020B0604020202020204" pitchFamily="34" charset="0"/>
              </a:rPr>
              <a:t>Identify </a:t>
            </a:r>
            <a:r>
              <a:rPr lang="en-US" dirty="0">
                <a:latin typeface="Arial" panose="020B0604020202020204" pitchFamily="34" charset="0"/>
                <a:cs typeface="Arial" panose="020B0604020202020204" pitchFamily="34" charset="0"/>
              </a:rPr>
              <a:t>possible solutions to the modeled problem and evaluate the </a:t>
            </a:r>
            <a:r>
              <a:rPr lang="en-US" dirty="0" smtClean="0">
                <a:latin typeface="Arial" panose="020B0604020202020204" pitchFamily="34" charset="0"/>
                <a:cs typeface="Arial" panose="020B0604020202020204" pitchFamily="34" charset="0"/>
              </a:rPr>
              <a:t>solutions.</a:t>
            </a:r>
          </a:p>
          <a:p>
            <a:pPr lvl="1" algn="just">
              <a:lnSpc>
                <a:spcPct val="120000"/>
              </a:lnSpc>
            </a:pPr>
            <a:r>
              <a:rPr lang="en-US" dirty="0" smtClean="0">
                <a:latin typeface="Arial" panose="020B0604020202020204" pitchFamily="34" charset="0"/>
                <a:cs typeface="Arial" panose="020B0604020202020204" pitchFamily="34" charset="0"/>
              </a:rPr>
              <a:t>Compare</a:t>
            </a:r>
            <a:r>
              <a:rPr lang="en-US" dirty="0">
                <a:latin typeface="Arial" panose="020B0604020202020204" pitchFamily="34" charset="0"/>
                <a:cs typeface="Arial" panose="020B0604020202020204" pitchFamily="34" charset="0"/>
              </a:rPr>
              <a:t>, choose, and recommend a potential solution to the problem.</a:t>
            </a:r>
          </a:p>
          <a:p>
            <a:pPr algn="just">
              <a:lnSpc>
                <a:spcPct val="120000"/>
              </a:lnSpc>
            </a:pPr>
            <a:r>
              <a:rPr lang="en-US" dirty="0">
                <a:latin typeface="Arial" panose="020B0604020202020204" pitchFamily="34" charset="0"/>
                <a:cs typeface="Arial" panose="020B0604020202020204" pitchFamily="34" charset="0"/>
              </a:rPr>
              <a:t>A more detailed process is offered by </a:t>
            </a:r>
            <a:r>
              <a:rPr lang="en-US" dirty="0" err="1">
                <a:latin typeface="Arial" panose="020B0604020202020204" pitchFamily="34" charset="0"/>
                <a:cs typeface="Arial" panose="020B0604020202020204" pitchFamily="34" charset="0"/>
              </a:rPr>
              <a:t>Quain</a:t>
            </a:r>
            <a:r>
              <a:rPr lang="en-US" dirty="0">
                <a:latin typeface="Arial" panose="020B0604020202020204" pitchFamily="34" charset="0"/>
                <a:cs typeface="Arial" panose="020B0604020202020204" pitchFamily="34" charset="0"/>
              </a:rPr>
              <a:t> (2018), who suggests the following steps:</a:t>
            </a:r>
          </a:p>
          <a:p>
            <a:pPr lvl="1" algn="just">
              <a:lnSpc>
                <a:spcPct val="120000"/>
              </a:lnSpc>
            </a:pPr>
            <a:r>
              <a:rPr lang="en-US" dirty="0" smtClean="0">
                <a:latin typeface="Arial" panose="020B0604020202020204" pitchFamily="34" charset="0"/>
                <a:cs typeface="Arial" panose="020B0604020202020204" pitchFamily="34" charset="0"/>
              </a:rPr>
              <a:t>Understand </a:t>
            </a:r>
            <a:r>
              <a:rPr lang="en-US" dirty="0">
                <a:latin typeface="Arial" panose="020B0604020202020204" pitchFamily="34" charset="0"/>
                <a:cs typeface="Arial" panose="020B0604020202020204" pitchFamily="34" charset="0"/>
              </a:rPr>
              <a:t>the decision you have to make.</a:t>
            </a:r>
          </a:p>
          <a:p>
            <a:pPr lvl="1" algn="just">
              <a:lnSpc>
                <a:spcPct val="120000"/>
              </a:lnSpc>
            </a:pPr>
            <a:r>
              <a:rPr lang="en-US" dirty="0" smtClean="0">
                <a:latin typeface="Arial" panose="020B0604020202020204" pitchFamily="34" charset="0"/>
                <a:cs typeface="Arial" panose="020B0604020202020204" pitchFamily="34" charset="0"/>
              </a:rPr>
              <a:t>Collect </a:t>
            </a:r>
            <a:r>
              <a:rPr lang="en-US" dirty="0">
                <a:latin typeface="Arial" panose="020B0604020202020204" pitchFamily="34" charset="0"/>
                <a:cs typeface="Arial" panose="020B0604020202020204" pitchFamily="34" charset="0"/>
              </a:rPr>
              <a:t>all the information.</a:t>
            </a:r>
          </a:p>
          <a:p>
            <a:pPr lvl="1" algn="just">
              <a:lnSpc>
                <a:spcPct val="120000"/>
              </a:lnSpc>
            </a:pPr>
            <a:r>
              <a:rPr lang="en-IN" dirty="0" smtClean="0">
                <a:latin typeface="Arial" panose="020B0604020202020204" pitchFamily="34" charset="0"/>
                <a:cs typeface="Arial" panose="020B0604020202020204" pitchFamily="34" charset="0"/>
              </a:rPr>
              <a:t>Identify </a:t>
            </a:r>
            <a:r>
              <a:rPr lang="en-IN" dirty="0">
                <a:latin typeface="Arial" panose="020B0604020202020204" pitchFamily="34" charset="0"/>
                <a:cs typeface="Arial" panose="020B0604020202020204" pitchFamily="34" charset="0"/>
              </a:rPr>
              <a:t>the alternatives.</a:t>
            </a:r>
          </a:p>
          <a:p>
            <a:pPr lvl="1" algn="just">
              <a:lnSpc>
                <a:spcPct val="120000"/>
              </a:lnSpc>
            </a:pPr>
            <a:r>
              <a:rPr lang="en-US" dirty="0" smtClean="0">
                <a:latin typeface="Arial" panose="020B0604020202020204" pitchFamily="34" charset="0"/>
                <a:cs typeface="Arial" panose="020B0604020202020204" pitchFamily="34" charset="0"/>
              </a:rPr>
              <a:t>Evaluate </a:t>
            </a:r>
            <a:r>
              <a:rPr lang="en-US" dirty="0">
                <a:latin typeface="Arial" panose="020B0604020202020204" pitchFamily="34" charset="0"/>
                <a:cs typeface="Arial" panose="020B0604020202020204" pitchFamily="34" charset="0"/>
              </a:rPr>
              <a:t>the pros and cons.</a:t>
            </a:r>
          </a:p>
          <a:p>
            <a:pPr lvl="1" algn="just">
              <a:lnSpc>
                <a:spcPct val="120000"/>
              </a:lnSpc>
            </a:pPr>
            <a:r>
              <a:rPr lang="en-US" dirty="0" smtClean="0">
                <a:latin typeface="Arial" panose="020B0604020202020204" pitchFamily="34" charset="0"/>
                <a:cs typeface="Arial" panose="020B0604020202020204" pitchFamily="34" charset="0"/>
              </a:rPr>
              <a:t>Select </a:t>
            </a:r>
            <a:r>
              <a:rPr lang="en-US" dirty="0">
                <a:latin typeface="Arial" panose="020B0604020202020204" pitchFamily="34" charset="0"/>
                <a:cs typeface="Arial" panose="020B0604020202020204" pitchFamily="34" charset="0"/>
              </a:rPr>
              <a:t>the best alternative.</a:t>
            </a:r>
          </a:p>
          <a:p>
            <a:pPr lvl="1" algn="just">
              <a:lnSpc>
                <a:spcPct val="120000"/>
              </a:lnSpc>
            </a:pPr>
            <a:r>
              <a:rPr lang="en-IN" dirty="0" smtClean="0">
                <a:latin typeface="Arial" panose="020B0604020202020204" pitchFamily="34" charset="0"/>
                <a:cs typeface="Arial" panose="020B0604020202020204" pitchFamily="34" charset="0"/>
              </a:rPr>
              <a:t>Make </a:t>
            </a:r>
            <a:r>
              <a:rPr lang="en-IN" dirty="0">
                <a:latin typeface="Arial" panose="020B0604020202020204" pitchFamily="34" charset="0"/>
                <a:cs typeface="Arial" panose="020B0604020202020204" pitchFamily="34" charset="0"/>
              </a:rPr>
              <a:t>the decision.</a:t>
            </a:r>
          </a:p>
          <a:p>
            <a:pPr lvl="1" algn="just">
              <a:lnSpc>
                <a:spcPct val="120000"/>
              </a:lnSpc>
            </a:pPr>
            <a:r>
              <a:rPr lang="en-US" dirty="0" smtClean="0">
                <a:latin typeface="Arial" panose="020B0604020202020204" pitchFamily="34" charset="0"/>
                <a:cs typeface="Arial" panose="020B0604020202020204" pitchFamily="34" charset="0"/>
              </a:rPr>
              <a:t>Evaluate </a:t>
            </a:r>
            <a:r>
              <a:rPr lang="en-US" dirty="0">
                <a:latin typeface="Arial" panose="020B0604020202020204" pitchFamily="34" charset="0"/>
                <a:cs typeface="Arial" panose="020B0604020202020204" pitchFamily="34" charset="0"/>
              </a:rPr>
              <a:t>the impact of your decision.</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4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1000"/>
                                        <p:tgtEl>
                                          <p:spTgt spid="3">
                                            <p:txEl>
                                              <p:pRg st="8" end="8"/>
                                            </p:txEl>
                                          </p:spTgt>
                                        </p:tgtEl>
                                      </p:cBhvr>
                                    </p:animEffect>
                                    <p:anim calcmode="lin" valueType="num">
                                      <p:cBhvr>
                                        <p:cTn id="5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1000"/>
                                        <p:tgtEl>
                                          <p:spTgt spid="3">
                                            <p:txEl>
                                              <p:pRg st="9" end="9"/>
                                            </p:txEl>
                                          </p:spTgt>
                                        </p:tgtEl>
                                      </p:cBhvr>
                                    </p:animEffect>
                                    <p:anim calcmode="lin" valueType="num">
                                      <p:cBhvr>
                                        <p:cTn id="5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
                                            <p:txEl>
                                              <p:pRg st="11" end="11"/>
                                            </p:txEl>
                                          </p:spTgt>
                                        </p:tgtEl>
                                        <p:attrNameLst>
                                          <p:attrName>style.visibility</p:attrName>
                                        </p:attrNameLst>
                                      </p:cBhvr>
                                      <p:to>
                                        <p:strVal val="visible"/>
                                      </p:to>
                                    </p:set>
                                    <p:animEffect transition="in" filter="fade">
                                      <p:cBhvr>
                                        <p:cTn id="68" dur="1000"/>
                                        <p:tgtEl>
                                          <p:spTgt spid="3">
                                            <p:txEl>
                                              <p:pRg st="11" end="11"/>
                                            </p:txEl>
                                          </p:spTgt>
                                        </p:tgtEl>
                                      </p:cBhvr>
                                    </p:animEffect>
                                    <p:anim calcmode="lin" valueType="num">
                                      <p:cBhvr>
                                        <p:cTn id="69"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Effect transition="in" filter="fade">
                                      <p:cBhvr>
                                        <p:cTn id="73" dur="1000"/>
                                        <p:tgtEl>
                                          <p:spTgt spid="3">
                                            <p:txEl>
                                              <p:pRg st="12" end="12"/>
                                            </p:txEl>
                                          </p:spTgt>
                                        </p:tgtEl>
                                      </p:cBhvr>
                                    </p:animEffect>
                                    <p:anim calcmode="lin" valueType="num">
                                      <p:cBhvr>
                                        <p:cTn id="7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Data and Its Analysis in Decision Making</a:t>
            </a:r>
            <a:endParaRPr lang="en-IN" sz="40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1825624"/>
            <a:ext cx="11093245" cy="4796401"/>
          </a:xfrm>
        </p:spPr>
        <p:txBody>
          <a:bodyPr>
            <a:normAutofit fontScale="62500" lnSpcReduction="20000"/>
          </a:bodyPr>
          <a:lstStyle/>
          <a:p>
            <a:pPr algn="just">
              <a:lnSpc>
                <a:spcPct val="120000"/>
              </a:lnSpc>
            </a:pPr>
            <a:r>
              <a:rPr lang="en-US" dirty="0" smtClean="0">
                <a:latin typeface="Arial" panose="020B0604020202020204" pitchFamily="34" charset="0"/>
                <a:cs typeface="Arial" panose="020B0604020202020204" pitchFamily="34" charset="0"/>
              </a:rPr>
              <a:t>The data doubles every </a:t>
            </a:r>
            <a:r>
              <a:rPr lang="en-US" dirty="0">
                <a:latin typeface="Arial" panose="020B0604020202020204" pitchFamily="34" charset="0"/>
                <a:cs typeface="Arial" panose="020B0604020202020204" pitchFamily="34" charset="0"/>
              </a:rPr>
              <a:t>two years. </a:t>
            </a:r>
            <a:endParaRPr lang="en-US" dirty="0" smtClean="0">
              <a:latin typeface="Arial" panose="020B0604020202020204" pitchFamily="34" charset="0"/>
              <a:cs typeface="Arial" panose="020B0604020202020204" pitchFamily="34" charset="0"/>
            </a:endParaRPr>
          </a:p>
          <a:p>
            <a:pPr algn="just">
              <a:lnSpc>
                <a:spcPct val="120000"/>
              </a:lnSpc>
            </a:pPr>
            <a:r>
              <a:rPr lang="en-US" dirty="0" smtClean="0">
                <a:latin typeface="Arial" panose="020B0604020202020204" pitchFamily="34" charset="0"/>
                <a:cs typeface="Arial" panose="020B0604020202020204" pitchFamily="34" charset="0"/>
              </a:rPr>
              <a:t>Information technology </a:t>
            </a:r>
            <a:r>
              <a:rPr lang="en-US" dirty="0">
                <a:latin typeface="Arial" panose="020B0604020202020204" pitchFamily="34" charset="0"/>
                <a:cs typeface="Arial" panose="020B0604020202020204" pitchFamily="34" charset="0"/>
              </a:rPr>
              <a:t>is </a:t>
            </a:r>
            <a:r>
              <a:rPr lang="en-US" dirty="0" smtClean="0">
                <a:latin typeface="Arial" panose="020B0604020202020204" pitchFamily="34" charset="0"/>
                <a:cs typeface="Arial" panose="020B0604020202020204" pitchFamily="34" charset="0"/>
              </a:rPr>
              <a:t>vital</a:t>
            </a:r>
            <a:endParaRPr lang="en-US" dirty="0">
              <a:latin typeface="Arial" panose="020B0604020202020204" pitchFamily="34" charset="0"/>
              <a:cs typeface="Arial" panose="020B0604020202020204" pitchFamily="34" charset="0"/>
            </a:endParaRPr>
          </a:p>
          <a:p>
            <a:pPr algn="just">
              <a:lnSpc>
                <a:spcPct val="120000"/>
              </a:lnSpc>
            </a:pPr>
            <a:r>
              <a:rPr lang="en-US" dirty="0">
                <a:latin typeface="Arial" panose="020B0604020202020204" pitchFamily="34" charset="0"/>
                <a:cs typeface="Arial" panose="020B0604020202020204" pitchFamily="34" charset="0"/>
              </a:rPr>
              <a:t>Computer applications have moved from transaction-processing and monitoring </a:t>
            </a:r>
            <a:r>
              <a:rPr lang="en-US" dirty="0" smtClean="0">
                <a:latin typeface="Arial" panose="020B0604020202020204" pitchFamily="34" charset="0"/>
                <a:cs typeface="Arial" panose="020B0604020202020204" pitchFamily="34" charset="0"/>
              </a:rPr>
              <a:t>activities to </a:t>
            </a:r>
            <a:r>
              <a:rPr lang="en-US" dirty="0">
                <a:latin typeface="Arial" panose="020B0604020202020204" pitchFamily="34" charset="0"/>
                <a:cs typeface="Arial" panose="020B0604020202020204" pitchFamily="34" charset="0"/>
              </a:rPr>
              <a:t>problem analysis and solution applications, </a:t>
            </a:r>
            <a:endParaRPr lang="en-US" dirty="0" smtClean="0">
              <a:latin typeface="Arial" panose="020B0604020202020204" pitchFamily="34" charset="0"/>
              <a:cs typeface="Arial" panose="020B0604020202020204" pitchFamily="34" charset="0"/>
            </a:endParaRPr>
          </a:p>
          <a:p>
            <a:pPr algn="just">
              <a:lnSpc>
                <a:spcPct val="120000"/>
              </a:lnSpc>
            </a:pPr>
            <a:r>
              <a:rPr lang="en-US" dirty="0" smtClean="0">
                <a:latin typeface="Arial" panose="020B0604020202020204" pitchFamily="34" charset="0"/>
                <a:cs typeface="Arial" panose="020B0604020202020204" pitchFamily="34" charset="0"/>
              </a:rPr>
              <a:t>Through cloud-based </a:t>
            </a:r>
            <a:r>
              <a:rPr lang="en-US" dirty="0">
                <a:latin typeface="Arial" panose="020B0604020202020204" pitchFamily="34" charset="0"/>
                <a:cs typeface="Arial" panose="020B0604020202020204" pitchFamily="34" charset="0"/>
              </a:rPr>
              <a:t>technologies, </a:t>
            </a:r>
            <a:r>
              <a:rPr lang="en-US" dirty="0" smtClean="0">
                <a:latin typeface="Arial" panose="020B0604020202020204" pitchFamily="34" charset="0"/>
                <a:cs typeface="Arial" panose="020B0604020202020204" pitchFamily="34" charset="0"/>
              </a:rPr>
              <a:t>can accessed </a:t>
            </a:r>
            <a:r>
              <a:rPr lang="en-US" dirty="0">
                <a:latin typeface="Arial" panose="020B0604020202020204" pitchFamily="34" charset="0"/>
                <a:cs typeface="Arial" panose="020B0604020202020204" pitchFamily="34" charset="0"/>
              </a:rPr>
              <a:t>through mobile devices. </a:t>
            </a:r>
            <a:endParaRPr lang="en-US" dirty="0" smtClean="0">
              <a:latin typeface="Arial" panose="020B0604020202020204" pitchFamily="34" charset="0"/>
              <a:cs typeface="Arial" panose="020B0604020202020204" pitchFamily="34" charset="0"/>
            </a:endParaRPr>
          </a:p>
          <a:p>
            <a:pPr algn="just">
              <a:lnSpc>
                <a:spcPct val="120000"/>
              </a:lnSpc>
            </a:pPr>
            <a:r>
              <a:rPr lang="en-US" dirty="0" smtClean="0">
                <a:latin typeface="Arial" panose="020B0604020202020204" pitchFamily="34" charset="0"/>
                <a:cs typeface="Arial" panose="020B0604020202020204" pitchFamily="34" charset="0"/>
              </a:rPr>
              <a:t>Analytics and </a:t>
            </a:r>
            <a:r>
              <a:rPr lang="en-US" dirty="0">
                <a:latin typeface="Arial" panose="020B0604020202020204" pitchFamily="34" charset="0"/>
                <a:cs typeface="Arial" panose="020B0604020202020204" pitchFamily="34" charset="0"/>
              </a:rPr>
              <a:t>BI tools </a:t>
            </a:r>
            <a:endParaRPr lang="en-US" dirty="0" smtClean="0">
              <a:latin typeface="Arial" panose="020B0604020202020204" pitchFamily="34" charset="0"/>
              <a:cs typeface="Arial" panose="020B0604020202020204" pitchFamily="34" charset="0"/>
            </a:endParaRPr>
          </a:p>
          <a:p>
            <a:pPr lvl="1" algn="just">
              <a:lnSpc>
                <a:spcPct val="120000"/>
              </a:lnSpc>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warehousing, </a:t>
            </a:r>
            <a:endParaRPr lang="en-US" dirty="0" smtClean="0">
              <a:latin typeface="Arial" panose="020B0604020202020204" pitchFamily="34" charset="0"/>
              <a:cs typeface="Arial" panose="020B0604020202020204" pitchFamily="34" charset="0"/>
            </a:endParaRPr>
          </a:p>
          <a:p>
            <a:pPr lvl="1" algn="just">
              <a:lnSpc>
                <a:spcPct val="120000"/>
              </a:lnSpc>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mining, </a:t>
            </a:r>
            <a:endParaRPr lang="en-US" dirty="0" smtClean="0">
              <a:latin typeface="Arial" panose="020B0604020202020204" pitchFamily="34" charset="0"/>
              <a:cs typeface="Arial" panose="020B0604020202020204" pitchFamily="34" charset="0"/>
            </a:endParaRPr>
          </a:p>
          <a:p>
            <a:pPr lvl="1" algn="just">
              <a:lnSpc>
                <a:spcPct val="120000"/>
              </a:lnSpc>
            </a:pPr>
            <a:r>
              <a:rPr lang="en-US" dirty="0" smtClean="0">
                <a:latin typeface="Arial" panose="020B0604020202020204" pitchFamily="34" charset="0"/>
                <a:cs typeface="Arial" panose="020B0604020202020204" pitchFamily="34" charset="0"/>
              </a:rPr>
              <a:t>online </a:t>
            </a:r>
            <a:r>
              <a:rPr lang="en-US" dirty="0">
                <a:latin typeface="Arial" panose="020B0604020202020204" pitchFamily="34" charset="0"/>
                <a:cs typeface="Arial" panose="020B0604020202020204" pitchFamily="34" charset="0"/>
              </a:rPr>
              <a:t>analytical processing (OLAP</a:t>
            </a:r>
            <a:r>
              <a:rPr lang="en-US" dirty="0" smtClean="0">
                <a:latin typeface="Arial" panose="020B0604020202020204" pitchFamily="34" charset="0"/>
                <a:cs typeface="Arial" panose="020B0604020202020204" pitchFamily="34" charset="0"/>
              </a:rPr>
              <a:t>), </a:t>
            </a:r>
          </a:p>
          <a:p>
            <a:pPr lvl="1" algn="just">
              <a:lnSpc>
                <a:spcPct val="120000"/>
              </a:lnSpc>
            </a:pPr>
            <a:r>
              <a:rPr lang="en-US" dirty="0" smtClean="0">
                <a:latin typeface="Arial" panose="020B0604020202020204" pitchFamily="34" charset="0"/>
                <a:cs typeface="Arial" panose="020B0604020202020204" pitchFamily="34" charset="0"/>
              </a:rPr>
              <a:t>dashboards</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algn="just">
              <a:lnSpc>
                <a:spcPct val="12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use of cloud-based systems for decision support are the </a:t>
            </a:r>
            <a:r>
              <a:rPr lang="en-US" dirty="0" smtClean="0">
                <a:latin typeface="Arial" panose="020B0604020202020204" pitchFamily="34" charset="0"/>
                <a:cs typeface="Arial" panose="020B0604020202020204" pitchFamily="34" charset="0"/>
              </a:rPr>
              <a:t>cornerstones of </a:t>
            </a:r>
            <a:r>
              <a:rPr lang="en-US" dirty="0">
                <a:latin typeface="Arial" panose="020B0604020202020204" pitchFamily="34" charset="0"/>
                <a:cs typeface="Arial" panose="020B0604020202020204" pitchFamily="34" charset="0"/>
              </a:rPr>
              <a:t>today’s modern management. </a:t>
            </a:r>
            <a:endParaRPr lang="en-US" dirty="0" smtClean="0">
              <a:latin typeface="Arial" panose="020B0604020202020204" pitchFamily="34" charset="0"/>
              <a:cs typeface="Arial" panose="020B0604020202020204" pitchFamily="34" charset="0"/>
            </a:endParaRPr>
          </a:p>
          <a:p>
            <a:pPr algn="just">
              <a:lnSpc>
                <a:spcPct val="120000"/>
              </a:lnSpc>
            </a:pPr>
            <a:r>
              <a:rPr lang="en-US" dirty="0" smtClean="0">
                <a:latin typeface="Arial" panose="020B0604020202020204" pitchFamily="34" charset="0"/>
                <a:cs typeface="Arial" panose="020B0604020202020204" pitchFamily="34" charset="0"/>
              </a:rPr>
              <a:t>Managers </a:t>
            </a:r>
            <a:r>
              <a:rPr lang="en-US" dirty="0">
                <a:latin typeface="Arial" panose="020B0604020202020204" pitchFamily="34" charset="0"/>
                <a:cs typeface="Arial" panose="020B0604020202020204" pitchFamily="34" charset="0"/>
              </a:rPr>
              <a:t>must have high-speed, networked </a:t>
            </a:r>
            <a:r>
              <a:rPr lang="en-US" dirty="0" smtClean="0">
                <a:latin typeface="Arial" panose="020B0604020202020204" pitchFamily="34" charset="0"/>
                <a:cs typeface="Arial" panose="020B0604020202020204" pitchFamily="34" charset="0"/>
              </a:rPr>
              <a:t>information systems for </a:t>
            </a:r>
            <a:r>
              <a:rPr lang="en-US" dirty="0">
                <a:latin typeface="Arial" panose="020B0604020202020204" pitchFamily="34" charset="0"/>
                <a:cs typeface="Arial" panose="020B0604020202020204" pitchFamily="34" charset="0"/>
              </a:rPr>
              <a:t>making decisions</a:t>
            </a:r>
            <a:r>
              <a:rPr lang="en-US" dirty="0" smtClean="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4495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1000"/>
                                        <p:tgtEl>
                                          <p:spTgt spid="3">
                                            <p:txEl>
                                              <p:pRg st="5" end="5"/>
                                            </p:txEl>
                                          </p:spTgt>
                                        </p:tgtEl>
                                      </p:cBhvr>
                                    </p:animEffect>
                                    <p:anim calcmode="lin" valueType="num">
                                      <p:cBhvr>
                                        <p:cTn id="4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1000"/>
                                        <p:tgtEl>
                                          <p:spTgt spid="3">
                                            <p:txEl>
                                              <p:pRg st="9" end="9"/>
                                            </p:txEl>
                                          </p:spTgt>
                                        </p:tgtEl>
                                      </p:cBhvr>
                                    </p:animEffect>
                                    <p:anim calcmode="lin" valueType="num">
                                      <p:cBhvr>
                                        <p:cTn id="6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
                                            <p:txEl>
                                              <p:pRg st="10" end="10"/>
                                            </p:txEl>
                                          </p:spTgt>
                                        </p:tgtEl>
                                        <p:attrNameLst>
                                          <p:attrName>style.visibility</p:attrName>
                                        </p:attrNameLst>
                                      </p:cBhvr>
                                      <p:to>
                                        <p:strVal val="visible"/>
                                      </p:to>
                                    </p:set>
                                    <p:animEffect transition="in" filter="fade">
                                      <p:cBhvr>
                                        <p:cTn id="69" dur="1000"/>
                                        <p:tgtEl>
                                          <p:spTgt spid="3">
                                            <p:txEl>
                                              <p:pRg st="10" end="10"/>
                                            </p:txEl>
                                          </p:spTgt>
                                        </p:tgtEl>
                                      </p:cBhvr>
                                    </p:animEffect>
                                    <p:anim calcmode="lin" valueType="num">
                                      <p:cBhvr>
                                        <p:cTn id="7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latin typeface="Arial" panose="020B0604020202020204" pitchFamily="34" charset="0"/>
                <a:cs typeface="Arial" panose="020B0604020202020204" pitchFamily="34" charset="0"/>
              </a:rPr>
              <a:t>Technologies for Data Analysis and Decision Support</a:t>
            </a:r>
            <a:endParaRPr lang="en-IN" sz="4000" b="1" dirty="0">
              <a:latin typeface="Arial" panose="020B0604020202020204" pitchFamily="34" charset="0"/>
              <a:cs typeface="Arial" panose="020B0604020202020204" pitchFamily="34" charset="0"/>
            </a:endParaRPr>
          </a:p>
        </p:txBody>
      </p:sp>
      <p:sp>
        <p:nvSpPr>
          <p:cNvPr id="4" name="Rectangle 3"/>
          <p:cNvSpPr/>
          <p:nvPr/>
        </p:nvSpPr>
        <p:spPr>
          <a:xfrm>
            <a:off x="73744" y="1887792"/>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Group communication and </a:t>
            </a:r>
            <a:r>
              <a:rPr lang="en-IN" b="1" dirty="0" smtClean="0">
                <a:solidFill>
                  <a:schemeClr val="tx1"/>
                </a:solidFill>
                <a:latin typeface="Arial" panose="020B0604020202020204" pitchFamily="34" charset="0"/>
                <a:cs typeface="Arial" panose="020B0604020202020204" pitchFamily="34" charset="0"/>
              </a:rPr>
              <a:t>collaboration</a:t>
            </a:r>
          </a:p>
          <a:p>
            <a:r>
              <a:rPr lang="en-US" dirty="0" smtClean="0">
                <a:solidFill>
                  <a:schemeClr val="tx1"/>
                </a:solidFill>
                <a:latin typeface="Arial" panose="020B0604020202020204" pitchFamily="34" charset="0"/>
                <a:cs typeface="Arial" panose="020B0604020202020204" pitchFamily="34" charset="0"/>
              </a:rPr>
              <a:t>Groups, distant locations, collaborations  (Supply Chain)</a:t>
            </a:r>
          </a:p>
        </p:txBody>
      </p:sp>
      <p:sp>
        <p:nvSpPr>
          <p:cNvPr id="5" name="Rectangle 4"/>
          <p:cNvSpPr/>
          <p:nvPr/>
        </p:nvSpPr>
        <p:spPr>
          <a:xfrm>
            <a:off x="73744" y="3485993"/>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Improved data management</a:t>
            </a:r>
          </a:p>
          <a:p>
            <a:pPr algn="ctr"/>
            <a:endParaRPr lang="en-IN" b="1" dirty="0" smtClean="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search, store</a:t>
            </a:r>
            <a:r>
              <a:rPr lang="en-US" dirty="0" smtClean="0">
                <a:solidFill>
                  <a:schemeClr val="tx1"/>
                </a:solidFill>
                <a:latin typeface="Arial" panose="020B0604020202020204" pitchFamily="34" charset="0"/>
                <a:cs typeface="Arial" panose="020B0604020202020204" pitchFamily="34" charset="0"/>
              </a:rPr>
              <a:t>, and </a:t>
            </a:r>
            <a:r>
              <a:rPr lang="en-US" dirty="0">
                <a:solidFill>
                  <a:schemeClr val="tx1"/>
                </a:solidFill>
                <a:latin typeface="Arial" panose="020B0604020202020204" pitchFamily="34" charset="0"/>
                <a:cs typeface="Arial" panose="020B0604020202020204" pitchFamily="34" charset="0"/>
              </a:rPr>
              <a:t>transmit needed data quickly, e</a:t>
            </a:r>
            <a:r>
              <a:rPr lang="en-US" dirty="0" smtClean="0">
                <a:solidFill>
                  <a:schemeClr val="tx1"/>
                </a:solidFill>
                <a:latin typeface="Arial" panose="020B0604020202020204" pitchFamily="34" charset="0"/>
                <a:cs typeface="Arial" panose="020B0604020202020204" pitchFamily="34" charset="0"/>
              </a:rPr>
              <a:t>conomically</a:t>
            </a:r>
            <a:r>
              <a:rPr lang="en-US" dirty="0">
                <a:solidFill>
                  <a:schemeClr val="tx1"/>
                </a:solidFill>
                <a:latin typeface="Arial" panose="020B0604020202020204" pitchFamily="34" charset="0"/>
                <a:cs typeface="Arial" panose="020B0604020202020204" pitchFamily="34" charset="0"/>
              </a:rPr>
              <a:t>, securely, and transparently</a:t>
            </a:r>
            <a:endParaRPr lang="en-US" dirty="0" smtClean="0">
              <a:solidFill>
                <a:schemeClr val="tx1"/>
              </a:solidFill>
              <a:latin typeface="Arial" panose="020B0604020202020204" pitchFamily="34" charset="0"/>
              <a:cs typeface="Arial" panose="020B0604020202020204" pitchFamily="34" charset="0"/>
            </a:endParaRPr>
          </a:p>
        </p:txBody>
      </p:sp>
      <p:sp>
        <p:nvSpPr>
          <p:cNvPr id="6" name="Rectangle 5"/>
          <p:cNvSpPr/>
          <p:nvPr/>
        </p:nvSpPr>
        <p:spPr>
          <a:xfrm>
            <a:off x="73744" y="5094943"/>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Managing giant data warehouses and Big Data</a:t>
            </a:r>
          </a:p>
          <a:p>
            <a:r>
              <a:rPr lang="en-US" dirty="0">
                <a:solidFill>
                  <a:schemeClr val="tx1"/>
                </a:solidFill>
                <a:latin typeface="Arial" panose="020B0604020202020204" pitchFamily="34" charset="0"/>
                <a:cs typeface="Arial" panose="020B0604020202020204" pitchFamily="34" charset="0"/>
              </a:rPr>
              <a:t>parallel computing</a:t>
            </a:r>
          </a:p>
          <a:p>
            <a:r>
              <a:rPr lang="en-US" dirty="0" smtClean="0">
                <a:solidFill>
                  <a:schemeClr val="tx1"/>
                </a:solidFill>
                <a:latin typeface="Arial" panose="020B0604020202020204" pitchFamily="34" charset="0"/>
                <a:cs typeface="Arial" panose="020B0604020202020204" pitchFamily="34" charset="0"/>
              </a:rPr>
              <a:t>different </a:t>
            </a:r>
            <a:r>
              <a:rPr lang="en-US" dirty="0">
                <a:solidFill>
                  <a:schemeClr val="tx1"/>
                </a:solidFill>
                <a:latin typeface="Arial" panose="020B0604020202020204" pitchFamily="34" charset="0"/>
                <a:cs typeface="Arial" panose="020B0604020202020204" pitchFamily="34" charset="0"/>
              </a:rPr>
              <a:t>view of organizational performance</a:t>
            </a:r>
            <a:endParaRPr lang="en-IN" dirty="0" smtClean="0">
              <a:solidFill>
                <a:schemeClr val="tx1"/>
              </a:solidFill>
              <a:latin typeface="Arial" panose="020B0604020202020204" pitchFamily="34" charset="0"/>
              <a:cs typeface="Arial" panose="020B0604020202020204" pitchFamily="34" charset="0"/>
            </a:endParaRPr>
          </a:p>
        </p:txBody>
      </p:sp>
      <p:sp>
        <p:nvSpPr>
          <p:cNvPr id="7" name="Rectangle 6"/>
          <p:cNvSpPr/>
          <p:nvPr/>
        </p:nvSpPr>
        <p:spPr>
          <a:xfrm>
            <a:off x="4163963" y="1887792"/>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Analytical support</a:t>
            </a:r>
            <a:endParaRPr lang="en-IN" b="1" dirty="0" smtClean="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forecasts can be improved, </a:t>
            </a:r>
            <a:endParaRPr lang="en-US" dirty="0" smtClean="0">
              <a:solidFill>
                <a:schemeClr val="tx1"/>
              </a:solidFill>
              <a:latin typeface="Arial" panose="020B0604020202020204" pitchFamily="34" charset="0"/>
              <a:cs typeface="Arial" panose="020B0604020202020204" pitchFamily="34" charset="0"/>
            </a:endParaRPr>
          </a:p>
          <a:p>
            <a:r>
              <a:rPr lang="en-US" dirty="0" smtClean="0">
                <a:solidFill>
                  <a:schemeClr val="tx1"/>
                </a:solidFill>
                <a:latin typeface="Arial" panose="020B0604020202020204" pitchFamily="34" charset="0"/>
                <a:cs typeface="Arial" panose="020B0604020202020204" pitchFamily="34" charset="0"/>
              </a:rPr>
              <a:t>risk </a:t>
            </a:r>
            <a:r>
              <a:rPr lang="en-US" dirty="0">
                <a:solidFill>
                  <a:schemeClr val="tx1"/>
                </a:solidFill>
                <a:latin typeface="Arial" panose="020B0604020202020204" pitchFamily="34" charset="0"/>
                <a:cs typeface="Arial" panose="020B0604020202020204" pitchFamily="34" charset="0"/>
              </a:rPr>
              <a:t>analysis can be performed quickly,</a:t>
            </a:r>
            <a:endParaRPr lang="en-US" dirty="0" smtClean="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4163963" y="3485993"/>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Overcoming cognitive limits in processing and storing information</a:t>
            </a:r>
          </a:p>
          <a:p>
            <a:r>
              <a:rPr lang="en-US" dirty="0" smtClean="0">
                <a:solidFill>
                  <a:schemeClr val="tx1"/>
                </a:solidFill>
                <a:latin typeface="Arial" panose="020B0604020202020204" pitchFamily="34" charset="0"/>
                <a:cs typeface="Arial" panose="020B0604020202020204" pitchFamily="34" charset="0"/>
              </a:rPr>
              <a:t>human </a:t>
            </a:r>
            <a:r>
              <a:rPr lang="en-US" dirty="0">
                <a:solidFill>
                  <a:schemeClr val="tx1"/>
                </a:solidFill>
                <a:latin typeface="Arial" panose="020B0604020202020204" pitchFamily="34" charset="0"/>
                <a:cs typeface="Arial" panose="020B0604020202020204" pitchFamily="34" charset="0"/>
              </a:rPr>
              <a:t>mind has only a limited ability</a:t>
            </a:r>
            <a:endParaRPr lang="en-US" dirty="0" smtClean="0">
              <a:solidFill>
                <a:schemeClr val="tx1"/>
              </a:solidFill>
              <a:latin typeface="Arial" panose="020B0604020202020204" pitchFamily="34" charset="0"/>
              <a:cs typeface="Arial" panose="020B0604020202020204" pitchFamily="34" charset="0"/>
            </a:endParaRPr>
          </a:p>
        </p:txBody>
      </p:sp>
      <p:sp>
        <p:nvSpPr>
          <p:cNvPr id="9" name="Rectangle 8"/>
          <p:cNvSpPr/>
          <p:nvPr/>
        </p:nvSpPr>
        <p:spPr>
          <a:xfrm>
            <a:off x="4163963" y="5094943"/>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Knowledge management</a:t>
            </a:r>
          </a:p>
          <a:p>
            <a:r>
              <a:rPr lang="en-US" dirty="0">
                <a:solidFill>
                  <a:schemeClr val="tx1"/>
                </a:solidFill>
                <a:latin typeface="Arial" panose="020B0604020202020204" pitchFamily="34" charset="0"/>
                <a:cs typeface="Arial" panose="020B0604020202020204" pitchFamily="34" charset="0"/>
              </a:rPr>
              <a:t>own operations, customers, internal procedures, employee </a:t>
            </a:r>
            <a:r>
              <a:rPr lang="en-US" dirty="0" smtClean="0">
                <a:solidFill>
                  <a:schemeClr val="tx1"/>
                </a:solidFill>
                <a:latin typeface="Arial" panose="020B0604020202020204" pitchFamily="34" charset="0"/>
                <a:cs typeface="Arial" panose="020B0604020202020204" pitchFamily="34" charset="0"/>
              </a:rPr>
              <a:t>interactions</a:t>
            </a:r>
          </a:p>
          <a:p>
            <a:r>
              <a:rPr lang="en-IN" dirty="0">
                <a:solidFill>
                  <a:schemeClr val="tx1"/>
                </a:solidFill>
                <a:latin typeface="Arial" panose="020B0604020202020204" pitchFamily="34" charset="0"/>
                <a:cs typeface="Arial" panose="020B0604020202020204" pitchFamily="34" charset="0"/>
              </a:rPr>
              <a:t>Knowledge management systems</a:t>
            </a:r>
            <a:endParaRPr lang="en-IN" dirty="0" smtClean="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8254182" y="2785444"/>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Anywhere, anytime support</a:t>
            </a:r>
          </a:p>
          <a:p>
            <a:r>
              <a:rPr lang="en-US" dirty="0">
                <a:solidFill>
                  <a:schemeClr val="tx1"/>
                </a:solidFill>
                <a:latin typeface="Arial" panose="020B0604020202020204" pitchFamily="34" charset="0"/>
                <a:cs typeface="Arial" panose="020B0604020202020204" pitchFamily="34" charset="0"/>
              </a:rPr>
              <a:t>wireless </a:t>
            </a:r>
            <a:r>
              <a:rPr lang="en-US" dirty="0" smtClean="0">
                <a:solidFill>
                  <a:schemeClr val="tx1"/>
                </a:solidFill>
                <a:latin typeface="Arial" panose="020B0604020202020204" pitchFamily="34" charset="0"/>
                <a:cs typeface="Arial" panose="020B0604020202020204" pitchFamily="34" charset="0"/>
              </a:rPr>
              <a:t>technology</a:t>
            </a:r>
          </a:p>
          <a:p>
            <a:r>
              <a:rPr lang="en-US" dirty="0" smtClean="0">
                <a:solidFill>
                  <a:schemeClr val="tx1"/>
                </a:solidFill>
                <a:latin typeface="Arial" panose="020B0604020202020204" pitchFamily="34" charset="0"/>
                <a:cs typeface="Arial" panose="020B0604020202020204" pitchFamily="34" charset="0"/>
              </a:rPr>
              <a:t>Access information </a:t>
            </a:r>
            <a:r>
              <a:rPr lang="en-US" dirty="0">
                <a:solidFill>
                  <a:schemeClr val="tx1"/>
                </a:solidFill>
                <a:latin typeface="Arial" panose="020B0604020202020204" pitchFamily="34" charset="0"/>
                <a:cs typeface="Arial" panose="020B0604020202020204" pitchFamily="34" charset="0"/>
              </a:rPr>
              <a:t>anytime and from any place, analyze and interpret it, and communicate</a:t>
            </a:r>
            <a:endParaRPr lang="en-US" dirty="0" smtClean="0">
              <a:solidFill>
                <a:schemeClr val="tx1"/>
              </a:solidFill>
              <a:latin typeface="Arial" panose="020B0604020202020204" pitchFamily="34" charset="0"/>
              <a:cs typeface="Arial" panose="020B0604020202020204" pitchFamily="34" charset="0"/>
            </a:endParaRPr>
          </a:p>
        </p:txBody>
      </p:sp>
      <p:sp>
        <p:nvSpPr>
          <p:cNvPr id="11" name="Rectangle 10"/>
          <p:cNvSpPr/>
          <p:nvPr/>
        </p:nvSpPr>
        <p:spPr>
          <a:xfrm>
            <a:off x="8254182" y="4394394"/>
            <a:ext cx="3878826" cy="1401097"/>
          </a:xfrm>
          <a:prstGeom prst="rect">
            <a:avLst/>
          </a:prstGeom>
          <a:solidFill>
            <a:schemeClr val="bg1"/>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Innovation and artificial intelligence</a:t>
            </a:r>
          </a:p>
          <a:p>
            <a:r>
              <a:rPr lang="en-US" dirty="0">
                <a:solidFill>
                  <a:schemeClr val="tx1"/>
                </a:solidFill>
                <a:latin typeface="Arial" panose="020B0604020202020204" pitchFamily="34" charset="0"/>
                <a:cs typeface="Arial" panose="020B0604020202020204" pitchFamily="34" charset="0"/>
              </a:rPr>
              <a:t>AI is </a:t>
            </a:r>
            <a:r>
              <a:rPr lang="en-US" dirty="0" smtClean="0">
                <a:solidFill>
                  <a:schemeClr val="tx1"/>
                </a:solidFill>
                <a:latin typeface="Arial" panose="020B0604020202020204" pitchFamily="34" charset="0"/>
                <a:cs typeface="Arial" panose="020B0604020202020204" pitchFamily="34" charset="0"/>
              </a:rPr>
              <a:t>integrated </a:t>
            </a:r>
            <a:r>
              <a:rPr lang="en-US" dirty="0">
                <a:solidFill>
                  <a:schemeClr val="tx1"/>
                </a:solidFill>
                <a:latin typeface="Arial" panose="020B0604020202020204" pitchFamily="34" charset="0"/>
                <a:cs typeface="Arial" panose="020B0604020202020204" pitchFamily="34" charset="0"/>
              </a:rPr>
              <a:t>with analytics, creating synergy in making</a:t>
            </a:r>
          </a:p>
          <a:p>
            <a:r>
              <a:rPr lang="en-US" dirty="0">
                <a:solidFill>
                  <a:schemeClr val="tx1"/>
                </a:solidFill>
                <a:latin typeface="Arial" panose="020B0604020202020204" pitchFamily="34" charset="0"/>
                <a:cs typeface="Arial" panose="020B0604020202020204" pitchFamily="34" charset="0"/>
              </a:rPr>
              <a:t>decision</a:t>
            </a:r>
            <a:endParaRPr lang="en-IN"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517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510" y="2533137"/>
            <a:ext cx="3689555" cy="1325563"/>
          </a:xfrm>
        </p:spPr>
        <p:txBody>
          <a:bodyPr>
            <a:normAutofit fontScale="90000"/>
          </a:bodyPr>
          <a:lstStyle/>
          <a:p>
            <a:pPr algn="ctr"/>
            <a:r>
              <a:rPr lang="en-US" sz="2400" b="1" dirty="0">
                <a:latin typeface="Arial" panose="020B0604020202020204" pitchFamily="34" charset="0"/>
                <a:cs typeface="Arial" panose="020B0604020202020204" pitchFamily="34" charset="0"/>
              </a:rPr>
              <a:t>Simon’s </a:t>
            </a:r>
            <a:r>
              <a:rPr lang="en-US" sz="2400" b="1" dirty="0" smtClean="0">
                <a:latin typeface="Arial" panose="020B0604020202020204" pitchFamily="34" charset="0"/>
                <a:cs typeface="Arial" panose="020B0604020202020204" pitchFamily="34" charset="0"/>
              </a:rPr>
              <a:t>Decision Making Process</a:t>
            </a:r>
            <a:r>
              <a:rPr lang="en-US" sz="2400" b="1" dirty="0">
                <a:latin typeface="Arial" panose="020B0604020202020204" pitchFamily="34" charset="0"/>
                <a:cs typeface="Arial" panose="020B0604020202020204" pitchFamily="34" charset="0"/>
              </a:rPr>
              <a:t>: Intelligence, Design, and Choice</a:t>
            </a:r>
            <a:endParaRPr lang="en-IN" sz="24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906404" y="58995"/>
            <a:ext cx="7270848" cy="6740013"/>
          </a:xfrm>
          <a:prstGeom prst="rect">
            <a:avLst/>
          </a:prstGeom>
        </p:spPr>
      </p:pic>
      <p:sp>
        <p:nvSpPr>
          <p:cNvPr id="5" name="Rectangle 4"/>
          <p:cNvSpPr/>
          <p:nvPr/>
        </p:nvSpPr>
        <p:spPr>
          <a:xfrm>
            <a:off x="292510" y="4132458"/>
            <a:ext cx="3689555" cy="1477328"/>
          </a:xfrm>
          <a:prstGeom prst="rect">
            <a:avLst/>
          </a:prstGeom>
        </p:spPr>
        <p:txBody>
          <a:bodyPr wrap="square">
            <a:spAutoFit/>
          </a:bodyPr>
          <a:lstStyle/>
          <a:p>
            <a:r>
              <a:rPr lang="en-US" i="1" dirty="0">
                <a:latin typeface="Arial" panose="020B0604020202020204" pitchFamily="34" charset="0"/>
                <a:cs typeface="Arial" panose="020B0604020202020204" pitchFamily="34" charset="0"/>
              </a:rPr>
              <a:t>Decision making </a:t>
            </a:r>
            <a:r>
              <a:rPr lang="en-US" dirty="0">
                <a:latin typeface="Arial" panose="020B0604020202020204" pitchFamily="34" charset="0"/>
                <a:cs typeface="Arial" panose="020B0604020202020204" pitchFamily="34" charset="0"/>
              </a:rPr>
              <a:t>is a process of choosing among two </a:t>
            </a:r>
            <a:r>
              <a:rPr lang="en-US" dirty="0" smtClean="0">
                <a:latin typeface="Arial" panose="020B0604020202020204" pitchFamily="34" charset="0"/>
                <a:cs typeface="Arial" panose="020B0604020202020204" pitchFamily="34" charset="0"/>
              </a:rPr>
              <a:t>or more </a:t>
            </a:r>
            <a:r>
              <a:rPr lang="en-US" dirty="0">
                <a:latin typeface="Arial" panose="020B0604020202020204" pitchFamily="34" charset="0"/>
                <a:cs typeface="Arial" panose="020B0604020202020204" pitchFamily="34" charset="0"/>
              </a:rPr>
              <a:t>alternative courses </a:t>
            </a:r>
            <a:r>
              <a:rPr lang="en-US" dirty="0" smtClean="0">
                <a:latin typeface="Arial" panose="020B0604020202020204" pitchFamily="34" charset="0"/>
                <a:cs typeface="Arial" panose="020B0604020202020204" pitchFamily="34" charset="0"/>
              </a:rPr>
              <a:t>of action </a:t>
            </a:r>
            <a:r>
              <a:rPr lang="en-US" dirty="0">
                <a:latin typeface="Arial" panose="020B0604020202020204" pitchFamily="34" charset="0"/>
                <a:cs typeface="Arial" panose="020B0604020202020204" pitchFamily="34" charset="0"/>
              </a:rPr>
              <a:t>for the purpose of attaining one or more goals</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6639287" y="1565573"/>
            <a:ext cx="1902541" cy="1169551"/>
          </a:xfrm>
          <a:prstGeom prst="rect">
            <a:avLst/>
          </a:prstGeom>
        </p:spPr>
        <p:txBody>
          <a:bodyPr wrap="square">
            <a:spAutoFit/>
          </a:bodyPr>
          <a:lstStyle/>
          <a:p>
            <a:pPr algn="just"/>
            <a:r>
              <a:rPr lang="en-US" sz="1400" dirty="0">
                <a:solidFill>
                  <a:srgbClr val="0000FF"/>
                </a:solidFill>
                <a:latin typeface="Arial" panose="020B0604020202020204" pitchFamily="34" charset="0"/>
                <a:cs typeface="Arial" panose="020B0604020202020204" pitchFamily="34" charset="0"/>
              </a:rPr>
              <a:t>decision maker examines reality and identifies and defines the </a:t>
            </a:r>
            <a:r>
              <a:rPr lang="en-US" sz="1400" dirty="0" smtClean="0">
                <a:solidFill>
                  <a:srgbClr val="0000FF"/>
                </a:solidFill>
                <a:latin typeface="Arial" panose="020B0604020202020204" pitchFamily="34" charset="0"/>
                <a:cs typeface="Arial" panose="020B0604020202020204" pitchFamily="34" charset="0"/>
              </a:rPr>
              <a:t>problem &amp; </a:t>
            </a:r>
            <a:endParaRPr lang="en-IN" sz="1400" dirty="0" smtClean="0">
              <a:solidFill>
                <a:srgbClr val="0000FF"/>
              </a:solidFill>
              <a:latin typeface="Arial" panose="020B0604020202020204" pitchFamily="34" charset="0"/>
              <a:cs typeface="Arial" panose="020B0604020202020204" pitchFamily="34" charset="0"/>
            </a:endParaRPr>
          </a:p>
          <a:p>
            <a:pPr algn="just"/>
            <a:r>
              <a:rPr lang="en-IN" sz="1400" dirty="0" smtClean="0">
                <a:solidFill>
                  <a:srgbClr val="0000FF"/>
                </a:solidFill>
                <a:latin typeface="Arial" panose="020B0604020202020204" pitchFamily="34" charset="0"/>
                <a:cs typeface="Arial" panose="020B0604020202020204" pitchFamily="34" charset="0"/>
              </a:rPr>
              <a:t>Problem </a:t>
            </a:r>
            <a:r>
              <a:rPr lang="en-IN" sz="1400" dirty="0">
                <a:solidFill>
                  <a:srgbClr val="0000FF"/>
                </a:solidFill>
                <a:latin typeface="Arial" panose="020B0604020202020204" pitchFamily="34" charset="0"/>
                <a:cs typeface="Arial" panose="020B0604020202020204" pitchFamily="34" charset="0"/>
              </a:rPr>
              <a:t>ownership</a:t>
            </a:r>
          </a:p>
        </p:txBody>
      </p:sp>
      <p:sp>
        <p:nvSpPr>
          <p:cNvPr id="9" name="Rectangle 8"/>
          <p:cNvSpPr/>
          <p:nvPr/>
        </p:nvSpPr>
        <p:spPr>
          <a:xfrm>
            <a:off x="6639286" y="3273924"/>
            <a:ext cx="1902541" cy="1169551"/>
          </a:xfrm>
          <a:prstGeom prst="rect">
            <a:avLst/>
          </a:prstGeom>
        </p:spPr>
        <p:txBody>
          <a:bodyPr wrap="square">
            <a:spAutoFit/>
          </a:bodyPr>
          <a:lstStyle/>
          <a:p>
            <a:pPr algn="just"/>
            <a:r>
              <a:rPr lang="en-US" sz="1400" dirty="0">
                <a:solidFill>
                  <a:srgbClr val="0000FF"/>
                </a:solidFill>
                <a:latin typeface="Arial" panose="020B0604020202020204" pitchFamily="34" charset="0"/>
                <a:cs typeface="Arial" panose="020B0604020202020204" pitchFamily="34" charset="0"/>
              </a:rPr>
              <a:t>system is constructed</a:t>
            </a:r>
          </a:p>
          <a:p>
            <a:pPr algn="just"/>
            <a:r>
              <a:rPr lang="en-IN" sz="1400" dirty="0">
                <a:solidFill>
                  <a:srgbClr val="0000FF"/>
                </a:solidFill>
                <a:latin typeface="Arial" panose="020B0604020202020204" pitchFamily="34" charset="0"/>
                <a:cs typeface="Arial" panose="020B0604020202020204" pitchFamily="34" charset="0"/>
              </a:rPr>
              <a:t>making assumptions</a:t>
            </a:r>
          </a:p>
          <a:p>
            <a:pPr algn="just"/>
            <a:r>
              <a:rPr lang="en-US" sz="1400" dirty="0">
                <a:solidFill>
                  <a:srgbClr val="0000FF"/>
                </a:solidFill>
                <a:latin typeface="Arial" panose="020B0604020202020204" pitchFamily="34" charset="0"/>
                <a:cs typeface="Arial" panose="020B0604020202020204" pitchFamily="34" charset="0"/>
              </a:rPr>
              <a:t>relationships among all the variables.</a:t>
            </a:r>
          </a:p>
          <a:p>
            <a:pPr algn="just"/>
            <a:r>
              <a:rPr lang="en-IN" sz="1400" dirty="0">
                <a:solidFill>
                  <a:srgbClr val="0000FF"/>
                </a:solidFill>
                <a:latin typeface="Arial" panose="020B0604020202020204" pitchFamily="34" charset="0"/>
                <a:cs typeface="Arial" panose="020B0604020202020204" pitchFamily="34" charset="0"/>
              </a:rPr>
              <a:t>model is validated</a:t>
            </a:r>
          </a:p>
        </p:txBody>
      </p:sp>
    </p:spTree>
    <p:extLst>
      <p:ext uri="{BB962C8B-B14F-4D97-AF65-F5344CB8AC3E}">
        <p14:creationId xmlns:p14="http://schemas.microsoft.com/office/powerpoint/2010/main" val="162813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a:latin typeface="Arial" panose="020B0604020202020204" pitchFamily="34" charset="0"/>
                <a:cs typeface="Arial" panose="020B0604020202020204" pitchFamily="34" charset="0"/>
              </a:rPr>
              <a:t>ISSUES IN DATA COLLECTION</a:t>
            </a:r>
          </a:p>
        </p:txBody>
      </p:sp>
      <p:sp>
        <p:nvSpPr>
          <p:cNvPr id="3" name="Content Placeholder 2"/>
          <p:cNvSpPr>
            <a:spLocks noGrp="1"/>
          </p:cNvSpPr>
          <p:nvPr>
            <p:ph idx="1"/>
          </p:nvPr>
        </p:nvSpPr>
        <p:spPr>
          <a:xfrm>
            <a:off x="838200" y="1825625"/>
            <a:ext cx="10515600" cy="4752156"/>
          </a:xfrm>
        </p:spPr>
        <p:txBody>
          <a:bodyPr>
            <a:normAutofit fontScale="62500" lnSpcReduction="20000"/>
          </a:bodyPr>
          <a:lstStyle/>
          <a:p>
            <a:pPr algn="just">
              <a:lnSpc>
                <a:spcPct val="120000"/>
              </a:lnSpc>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are </a:t>
            </a:r>
            <a:r>
              <a:rPr lang="en-US" sz="2900" dirty="0">
                <a:solidFill>
                  <a:srgbClr val="0000FF"/>
                </a:solidFill>
                <a:latin typeface="Arial" panose="020B0604020202020204" pitchFamily="34" charset="0"/>
                <a:cs typeface="Arial" panose="020B0604020202020204" pitchFamily="34" charset="0"/>
              </a:rPr>
              <a:t>not available</a:t>
            </a:r>
            <a:r>
              <a:rPr lang="en-US" dirty="0">
                <a:latin typeface="Arial" panose="020B0604020202020204" pitchFamily="34" charset="0"/>
                <a:cs typeface="Arial" panose="020B0604020202020204" pitchFamily="34" charset="0"/>
              </a:rPr>
              <a:t>. As a result, the model is made with and relies on </a:t>
            </a:r>
            <a:r>
              <a:rPr lang="en-US" dirty="0" smtClean="0">
                <a:latin typeface="Arial" panose="020B0604020202020204" pitchFamily="34" charset="0"/>
                <a:cs typeface="Arial" panose="020B0604020202020204" pitchFamily="34" charset="0"/>
              </a:rPr>
              <a:t>potentially </a:t>
            </a:r>
            <a:r>
              <a:rPr lang="en-IN" dirty="0" smtClean="0">
                <a:latin typeface="Arial" panose="020B0604020202020204" pitchFamily="34" charset="0"/>
                <a:cs typeface="Arial" panose="020B0604020202020204" pitchFamily="34" charset="0"/>
              </a:rPr>
              <a:t>inaccurate </a:t>
            </a:r>
            <a:r>
              <a:rPr lang="en-IN" dirty="0">
                <a:latin typeface="Arial" panose="020B0604020202020204" pitchFamily="34" charset="0"/>
                <a:cs typeface="Arial" panose="020B0604020202020204" pitchFamily="34" charset="0"/>
              </a:rPr>
              <a:t>estimates.</a:t>
            </a:r>
          </a:p>
          <a:p>
            <a:pPr algn="just">
              <a:lnSpc>
                <a:spcPct val="120000"/>
              </a:lnSpc>
            </a:pPr>
            <a:r>
              <a:rPr lang="en-US" dirty="0" smtClean="0">
                <a:latin typeface="Arial" panose="020B0604020202020204" pitchFamily="34" charset="0"/>
                <a:cs typeface="Arial" panose="020B0604020202020204" pitchFamily="34" charset="0"/>
              </a:rPr>
              <a:t>Obtaining </a:t>
            </a:r>
            <a:r>
              <a:rPr lang="en-US" dirty="0">
                <a:latin typeface="Arial" panose="020B0604020202020204" pitchFamily="34" charset="0"/>
                <a:cs typeface="Arial" panose="020B0604020202020204" pitchFamily="34" charset="0"/>
              </a:rPr>
              <a:t>data may be </a:t>
            </a:r>
            <a:r>
              <a:rPr lang="en-US" sz="2900" dirty="0">
                <a:solidFill>
                  <a:srgbClr val="0000FF"/>
                </a:solidFill>
                <a:latin typeface="Arial" panose="020B0604020202020204" pitchFamily="34" charset="0"/>
                <a:cs typeface="Arial" panose="020B0604020202020204" pitchFamily="34" charset="0"/>
              </a:rPr>
              <a:t>expensive</a:t>
            </a:r>
            <a:r>
              <a:rPr lang="en-US" dirty="0">
                <a:latin typeface="Arial" panose="020B0604020202020204" pitchFamily="34" charset="0"/>
                <a:cs typeface="Arial" panose="020B0604020202020204" pitchFamily="34" charset="0"/>
              </a:rPr>
              <a:t>.</a:t>
            </a:r>
          </a:p>
          <a:p>
            <a:pPr algn="just">
              <a:lnSpc>
                <a:spcPct val="120000"/>
              </a:lnSpc>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may not be </a:t>
            </a:r>
            <a:r>
              <a:rPr lang="en-US" sz="2900" dirty="0">
                <a:solidFill>
                  <a:srgbClr val="0000FF"/>
                </a:solidFill>
                <a:latin typeface="Arial" panose="020B0604020202020204" pitchFamily="34" charset="0"/>
                <a:cs typeface="Arial" panose="020B0604020202020204" pitchFamily="34" charset="0"/>
              </a:rPr>
              <a:t>accurate or precise </a:t>
            </a:r>
            <a:r>
              <a:rPr lang="en-US" dirty="0">
                <a:latin typeface="Arial" panose="020B0604020202020204" pitchFamily="34" charset="0"/>
                <a:cs typeface="Arial" panose="020B0604020202020204" pitchFamily="34" charset="0"/>
              </a:rPr>
              <a:t>enough.</a:t>
            </a:r>
          </a:p>
          <a:p>
            <a:pPr algn="just">
              <a:lnSpc>
                <a:spcPct val="120000"/>
              </a:lnSpc>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estimation is often </a:t>
            </a:r>
            <a:r>
              <a:rPr lang="en-US" sz="2900" dirty="0">
                <a:solidFill>
                  <a:srgbClr val="0000FF"/>
                </a:solidFill>
                <a:latin typeface="Arial" panose="020B0604020202020204" pitchFamily="34" charset="0"/>
                <a:cs typeface="Arial" panose="020B0604020202020204" pitchFamily="34" charset="0"/>
              </a:rPr>
              <a:t>subjective</a:t>
            </a:r>
            <a:r>
              <a:rPr lang="en-US" dirty="0">
                <a:latin typeface="Arial" panose="020B0604020202020204" pitchFamily="34" charset="0"/>
                <a:cs typeface="Arial" panose="020B0604020202020204" pitchFamily="34" charset="0"/>
              </a:rPr>
              <a:t>.</a:t>
            </a:r>
          </a:p>
          <a:p>
            <a:pPr algn="just">
              <a:lnSpc>
                <a:spcPct val="120000"/>
              </a:lnSpc>
            </a:pPr>
            <a:r>
              <a:rPr lang="en-IN" dirty="0" smtClean="0">
                <a:latin typeface="Arial" panose="020B0604020202020204" pitchFamily="34" charset="0"/>
                <a:cs typeface="Arial" panose="020B0604020202020204" pitchFamily="34" charset="0"/>
              </a:rPr>
              <a:t>Data </a:t>
            </a:r>
            <a:r>
              <a:rPr lang="en-IN" dirty="0">
                <a:latin typeface="Arial" panose="020B0604020202020204" pitchFamily="34" charset="0"/>
                <a:cs typeface="Arial" panose="020B0604020202020204" pitchFamily="34" charset="0"/>
              </a:rPr>
              <a:t>may be </a:t>
            </a:r>
            <a:r>
              <a:rPr lang="en-IN" sz="2900" dirty="0">
                <a:solidFill>
                  <a:srgbClr val="0000FF"/>
                </a:solidFill>
                <a:latin typeface="Arial" panose="020B0604020202020204" pitchFamily="34" charset="0"/>
                <a:cs typeface="Arial" panose="020B0604020202020204" pitchFamily="34" charset="0"/>
              </a:rPr>
              <a:t>insecure</a:t>
            </a:r>
            <a:r>
              <a:rPr lang="en-IN" dirty="0">
                <a:latin typeface="Arial" panose="020B0604020202020204" pitchFamily="34" charset="0"/>
                <a:cs typeface="Arial" panose="020B0604020202020204" pitchFamily="34" charset="0"/>
              </a:rPr>
              <a:t>.</a:t>
            </a:r>
          </a:p>
          <a:p>
            <a:pPr algn="just">
              <a:lnSpc>
                <a:spcPct val="120000"/>
              </a:lnSpc>
            </a:pPr>
            <a:r>
              <a:rPr lang="en-US" dirty="0" smtClean="0">
                <a:latin typeface="Arial" panose="020B0604020202020204" pitchFamily="34" charset="0"/>
                <a:cs typeface="Arial" panose="020B0604020202020204" pitchFamily="34" charset="0"/>
              </a:rPr>
              <a:t>Important </a:t>
            </a:r>
            <a:r>
              <a:rPr lang="en-US" dirty="0">
                <a:latin typeface="Arial" panose="020B0604020202020204" pitchFamily="34" charset="0"/>
                <a:cs typeface="Arial" panose="020B0604020202020204" pitchFamily="34" charset="0"/>
              </a:rPr>
              <a:t>data that influence the results may be </a:t>
            </a:r>
            <a:r>
              <a:rPr lang="en-US" sz="2900" dirty="0">
                <a:solidFill>
                  <a:srgbClr val="0000FF"/>
                </a:solidFill>
                <a:latin typeface="Arial" panose="020B0604020202020204" pitchFamily="34" charset="0"/>
                <a:cs typeface="Arial" panose="020B0604020202020204" pitchFamily="34" charset="0"/>
              </a:rPr>
              <a:t>qualitative </a:t>
            </a:r>
            <a:r>
              <a:rPr lang="en-US" dirty="0">
                <a:latin typeface="Arial" panose="020B0604020202020204" pitchFamily="34" charset="0"/>
                <a:cs typeface="Arial" panose="020B0604020202020204" pitchFamily="34" charset="0"/>
              </a:rPr>
              <a:t>(soft).</a:t>
            </a:r>
          </a:p>
          <a:p>
            <a:pPr algn="just">
              <a:lnSpc>
                <a:spcPct val="120000"/>
              </a:lnSpc>
            </a:pPr>
            <a:r>
              <a:rPr lang="en-US" dirty="0" smtClean="0">
                <a:latin typeface="Arial" panose="020B0604020202020204" pitchFamily="34" charset="0"/>
                <a:cs typeface="Arial" panose="020B0604020202020204" pitchFamily="34" charset="0"/>
              </a:rPr>
              <a:t>There </a:t>
            </a:r>
            <a:r>
              <a:rPr lang="en-US" dirty="0">
                <a:latin typeface="Arial" panose="020B0604020202020204" pitchFamily="34" charset="0"/>
                <a:cs typeface="Arial" panose="020B0604020202020204" pitchFamily="34" charset="0"/>
              </a:rPr>
              <a:t>may be </a:t>
            </a:r>
            <a:r>
              <a:rPr lang="en-US" sz="2900" dirty="0">
                <a:solidFill>
                  <a:srgbClr val="0000FF"/>
                </a:solidFill>
                <a:latin typeface="Arial" panose="020B0604020202020204" pitchFamily="34" charset="0"/>
                <a:cs typeface="Arial" panose="020B0604020202020204" pitchFamily="34" charset="0"/>
              </a:rPr>
              <a:t>too many data </a:t>
            </a:r>
            <a:r>
              <a:rPr lang="en-US" dirty="0">
                <a:latin typeface="Arial" panose="020B0604020202020204" pitchFamily="34" charset="0"/>
                <a:cs typeface="Arial" panose="020B0604020202020204" pitchFamily="34" charset="0"/>
              </a:rPr>
              <a:t>(i.e., information overload).</a:t>
            </a:r>
          </a:p>
          <a:p>
            <a:pPr algn="just">
              <a:lnSpc>
                <a:spcPct val="120000"/>
              </a:lnSpc>
            </a:pPr>
            <a:r>
              <a:rPr lang="en-US" dirty="0" smtClean="0">
                <a:latin typeface="Arial" panose="020B0604020202020204" pitchFamily="34" charset="0"/>
                <a:cs typeface="Arial" panose="020B0604020202020204" pitchFamily="34" charset="0"/>
              </a:rPr>
              <a:t>Outcomes </a:t>
            </a:r>
            <a:r>
              <a:rPr lang="en-US" dirty="0">
                <a:latin typeface="Arial" panose="020B0604020202020204" pitchFamily="34" charset="0"/>
                <a:cs typeface="Arial" panose="020B0604020202020204" pitchFamily="34" charset="0"/>
              </a:rPr>
              <a:t>(or results) </a:t>
            </a:r>
            <a:r>
              <a:rPr lang="en-US" sz="2900" dirty="0">
                <a:solidFill>
                  <a:srgbClr val="0000FF"/>
                </a:solidFill>
                <a:latin typeface="Arial" panose="020B0604020202020204" pitchFamily="34" charset="0"/>
                <a:cs typeface="Arial" panose="020B0604020202020204" pitchFamily="34" charset="0"/>
              </a:rPr>
              <a:t>may occur over an extended period</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lvl="1" algn="just">
              <a:lnSpc>
                <a:spcPct val="120000"/>
              </a:lnSpc>
            </a:pPr>
            <a:r>
              <a:rPr lang="en-US" dirty="0" smtClean="0">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a result, </a:t>
            </a:r>
            <a:r>
              <a:rPr lang="en-US" dirty="0" smtClean="0">
                <a:latin typeface="Arial" panose="020B0604020202020204" pitchFamily="34" charset="0"/>
                <a:cs typeface="Arial" panose="020B0604020202020204" pitchFamily="34" charset="0"/>
              </a:rPr>
              <a:t>revenues, expenses</a:t>
            </a:r>
            <a:r>
              <a:rPr lang="en-US" dirty="0">
                <a:latin typeface="Arial" panose="020B0604020202020204" pitchFamily="34" charset="0"/>
                <a:cs typeface="Arial" panose="020B0604020202020204" pitchFamily="34" charset="0"/>
              </a:rPr>
              <a:t>, and profits will be recorded at different points in time. </a:t>
            </a:r>
          </a:p>
          <a:p>
            <a:pPr algn="just">
              <a:lnSpc>
                <a:spcPct val="120000"/>
              </a:lnSpc>
            </a:pPr>
            <a:r>
              <a:rPr lang="en-US" dirty="0" smtClean="0">
                <a:latin typeface="Arial" panose="020B0604020202020204" pitchFamily="34" charset="0"/>
                <a:cs typeface="Arial" panose="020B0604020202020204" pitchFamily="34" charset="0"/>
              </a:rPr>
              <a:t>It </a:t>
            </a:r>
            <a:r>
              <a:rPr lang="en-US" dirty="0">
                <a:latin typeface="Arial" panose="020B0604020202020204" pitchFamily="34" charset="0"/>
                <a:cs typeface="Arial" panose="020B0604020202020204" pitchFamily="34" charset="0"/>
              </a:rPr>
              <a:t>is assumed that </a:t>
            </a:r>
            <a:r>
              <a:rPr lang="en-US" sz="2900" dirty="0">
                <a:solidFill>
                  <a:srgbClr val="0000FF"/>
                </a:solidFill>
                <a:latin typeface="Arial" panose="020B0604020202020204" pitchFamily="34" charset="0"/>
                <a:cs typeface="Arial" panose="020B0604020202020204" pitchFamily="34" charset="0"/>
              </a:rPr>
              <a:t>future data will be similar to historical data</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lvl="1" algn="just">
              <a:lnSpc>
                <a:spcPct val="120000"/>
              </a:lnSpc>
            </a:pPr>
            <a:r>
              <a:rPr lang="en-US" dirty="0" smtClean="0">
                <a:latin typeface="Arial" panose="020B0604020202020204" pitchFamily="34" charset="0"/>
                <a:cs typeface="Arial" panose="020B0604020202020204" pitchFamily="34" charset="0"/>
              </a:rPr>
              <a:t>If not, the </a:t>
            </a:r>
            <a:r>
              <a:rPr lang="en-US" dirty="0">
                <a:latin typeface="Arial" panose="020B0604020202020204" pitchFamily="34" charset="0"/>
                <a:cs typeface="Arial" panose="020B0604020202020204" pitchFamily="34" charset="0"/>
              </a:rPr>
              <a:t>nature of the change has to be predicted and included in the analysis.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137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just"/>
            <a:r>
              <a:rPr lang="en-US" sz="4000" b="1" dirty="0" smtClean="0">
                <a:latin typeface="Arial" panose="020B0604020202020204" pitchFamily="34" charset="0"/>
                <a:cs typeface="Arial" panose="020B0604020202020204" pitchFamily="34" charset="0"/>
              </a:rPr>
              <a:t>Evolution of Computerized Decision Support to </a:t>
            </a:r>
            <a:r>
              <a:rPr lang="en-IN" sz="4000" b="1" dirty="0" smtClean="0">
                <a:latin typeface="Arial" panose="020B0604020202020204" pitchFamily="34" charset="0"/>
                <a:cs typeface="Arial" panose="020B0604020202020204" pitchFamily="34" charset="0"/>
              </a:rPr>
              <a:t>Business Intelligence/Analytics/Data Science</a:t>
            </a:r>
            <a:endParaRPr lang="en-IN" sz="40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0" y="2269732"/>
            <a:ext cx="12192000" cy="4588268"/>
          </a:xfrm>
          <a:prstGeom prst="rect">
            <a:avLst/>
          </a:prstGeom>
        </p:spPr>
      </p:pic>
    </p:spTree>
    <p:extLst>
      <p:ext uri="{BB962C8B-B14F-4D97-AF65-F5344CB8AC3E}">
        <p14:creationId xmlns:p14="http://schemas.microsoft.com/office/powerpoint/2010/main" val="11287047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32474" y="0"/>
            <a:ext cx="8859526" cy="6858000"/>
          </a:xfrm>
          <a:prstGeom prst="rect">
            <a:avLst/>
          </a:prstGeom>
        </p:spPr>
      </p:pic>
      <p:sp>
        <p:nvSpPr>
          <p:cNvPr id="6" name="Rectangle 5"/>
          <p:cNvSpPr/>
          <p:nvPr/>
        </p:nvSpPr>
        <p:spPr>
          <a:xfrm>
            <a:off x="280212" y="3170592"/>
            <a:ext cx="2639961" cy="646331"/>
          </a:xfrm>
          <a:prstGeom prst="rect">
            <a:avLst/>
          </a:prstGeom>
        </p:spPr>
        <p:txBody>
          <a:bodyPr wrap="square">
            <a:spAutoFit/>
          </a:bodyPr>
          <a:lstStyle/>
          <a:p>
            <a:pPr algn="ctr"/>
            <a:r>
              <a:rPr lang="en-US" b="1" dirty="0">
                <a:latin typeface="FrutigerLTPro-Bold"/>
              </a:rPr>
              <a:t>Evolution of Business Intelligence (BI).</a:t>
            </a:r>
            <a:endParaRPr lang="en-IN" dirty="0"/>
          </a:p>
        </p:txBody>
      </p:sp>
      <p:sp>
        <p:nvSpPr>
          <p:cNvPr id="7" name="Rectangle 6"/>
          <p:cNvSpPr/>
          <p:nvPr/>
        </p:nvSpPr>
        <p:spPr>
          <a:xfrm>
            <a:off x="9705460" y="206167"/>
            <a:ext cx="898630" cy="600164"/>
          </a:xfrm>
          <a:prstGeom prst="rect">
            <a:avLst/>
          </a:prstGeom>
        </p:spPr>
        <p:txBody>
          <a:bodyPr wrap="square">
            <a:spAutoFit/>
          </a:bodyPr>
          <a:lstStyle/>
          <a:p>
            <a:r>
              <a:rPr lang="en-IN" sz="1100" b="1" dirty="0" smtClean="0">
                <a:solidFill>
                  <a:srgbClr val="202124"/>
                </a:solidFill>
                <a:latin typeface="arial" panose="020B0604020202020204" pitchFamily="34" charset="0"/>
              </a:rPr>
              <a:t>Extract transform </a:t>
            </a:r>
            <a:r>
              <a:rPr lang="en-IN" sz="1100" b="1" dirty="0">
                <a:solidFill>
                  <a:srgbClr val="202124"/>
                </a:solidFill>
                <a:latin typeface="arial" panose="020B0604020202020204" pitchFamily="34" charset="0"/>
              </a:rPr>
              <a:t>load</a:t>
            </a:r>
            <a:endParaRPr lang="en-IN" sz="1100" dirty="0"/>
          </a:p>
        </p:txBody>
      </p:sp>
    </p:spTree>
    <p:extLst>
      <p:ext uri="{BB962C8B-B14F-4D97-AF65-F5344CB8AC3E}">
        <p14:creationId xmlns:p14="http://schemas.microsoft.com/office/powerpoint/2010/main" val="3463450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1507"/>
          </a:xfrm>
        </p:spPr>
        <p:txBody>
          <a:bodyPr>
            <a:normAutofit/>
          </a:bodyPr>
          <a:lstStyle/>
          <a:p>
            <a:r>
              <a:rPr lang="en-US" sz="3600" b="1" dirty="0">
                <a:latin typeface="Arial" panose="020B0604020202020204" pitchFamily="34" charset="0"/>
                <a:cs typeface="Arial" panose="020B0604020202020204" pitchFamily="34" charset="0"/>
              </a:rPr>
              <a:t>The Origins and Drivers of BI</a:t>
            </a:r>
            <a:endParaRPr lang="en-IN" sz="36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03239" y="1312352"/>
            <a:ext cx="12192000" cy="5545648"/>
          </a:xfrm>
          <a:prstGeom prst="rect">
            <a:avLst/>
          </a:prstGeom>
        </p:spPr>
      </p:pic>
    </p:spTree>
    <p:extLst>
      <p:ext uri="{BB962C8B-B14F-4D97-AF65-F5344CB8AC3E}">
        <p14:creationId xmlns:p14="http://schemas.microsoft.com/office/powerpoint/2010/main" val="1021578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6545"/>
            <a:ext cx="10515600" cy="786850"/>
          </a:xfrm>
        </p:spPr>
        <p:txBody>
          <a:bodyPr>
            <a:normAutofit/>
          </a:bodyPr>
          <a:lstStyle/>
          <a:p>
            <a:r>
              <a:rPr lang="en-US" sz="3200" b="1" dirty="0">
                <a:latin typeface="Arial" panose="020B0604020202020204" pitchFamily="34" charset="0"/>
                <a:cs typeface="Arial" panose="020B0604020202020204" pitchFamily="34" charset="0"/>
              </a:rPr>
              <a:t>Data Warehouse Framework and </a:t>
            </a:r>
            <a:r>
              <a:rPr lang="en-US" sz="3200" b="1" dirty="0" smtClean="0">
                <a:latin typeface="Arial" panose="020B0604020202020204" pitchFamily="34" charset="0"/>
                <a:cs typeface="Arial" panose="020B0604020202020204" pitchFamily="34" charset="0"/>
              </a:rPr>
              <a:t>Views</a:t>
            </a:r>
            <a:endParaRPr lang="en-IN" sz="32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00664" y="973395"/>
            <a:ext cx="10953136" cy="5773461"/>
          </a:xfrm>
          <a:prstGeom prst="rect">
            <a:avLst/>
          </a:prstGeom>
        </p:spPr>
      </p:pic>
    </p:spTree>
    <p:extLst>
      <p:ext uri="{BB962C8B-B14F-4D97-AF65-F5344CB8AC3E}">
        <p14:creationId xmlns:p14="http://schemas.microsoft.com/office/powerpoint/2010/main" val="18640841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245" y="3567112"/>
            <a:ext cx="2303206" cy="407578"/>
          </a:xfrm>
        </p:spPr>
        <p:txBody>
          <a:bodyPr>
            <a:normAutofit/>
          </a:bodyPr>
          <a:lstStyle/>
          <a:p>
            <a:pPr algn="ctr"/>
            <a:r>
              <a:rPr lang="en-US" sz="1800" b="1" dirty="0" smtClean="0">
                <a:latin typeface="Arial" panose="020B0604020202020204" pitchFamily="34" charset="0"/>
                <a:cs typeface="Arial" panose="020B0604020202020204" pitchFamily="34" charset="0"/>
              </a:rPr>
              <a:t>Overview of BA</a:t>
            </a:r>
            <a:endParaRPr lang="en-IN" sz="1800"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269932" y="0"/>
            <a:ext cx="8922068" cy="6858000"/>
          </a:xfrm>
          <a:prstGeom prst="rect">
            <a:avLst/>
          </a:prstGeom>
        </p:spPr>
      </p:pic>
    </p:spTree>
    <p:extLst>
      <p:ext uri="{BB962C8B-B14F-4D97-AF65-F5344CB8AC3E}">
        <p14:creationId xmlns:p14="http://schemas.microsoft.com/office/powerpoint/2010/main" val="3342761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Curtain raiser…</a:t>
            </a: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lgn="just"/>
            <a:r>
              <a:rPr lang="en-US" dirty="0" smtClean="0">
                <a:latin typeface="Arial" panose="020B0604020202020204" pitchFamily="34" charset="0"/>
                <a:cs typeface="Arial" panose="020B0604020202020204" pitchFamily="34" charset="0"/>
              </a:rPr>
              <a:t>What do you mean by Business Intelligence, Analytics, Data Science, and Artificial Intelligence?</a:t>
            </a:r>
          </a:p>
          <a:p>
            <a:pPr lvl="1" algn="just"/>
            <a:r>
              <a:rPr lang="en-US" dirty="0" smtClean="0">
                <a:latin typeface="Arial" panose="020B0604020202020204" pitchFamily="34" charset="0"/>
                <a:cs typeface="Arial" panose="020B0604020202020204" pitchFamily="34" charset="0"/>
              </a:rPr>
              <a:t>Systems for Decision Support</a:t>
            </a:r>
          </a:p>
          <a:p>
            <a:pPr lvl="1" algn="just"/>
            <a:r>
              <a:rPr lang="en-US" dirty="0" smtClean="0">
                <a:latin typeface="Arial" panose="020B0604020202020204" pitchFamily="34" charset="0"/>
                <a:cs typeface="Arial" panose="020B0604020202020204" pitchFamily="34" charset="0"/>
              </a:rPr>
              <a:t>VUCA</a:t>
            </a:r>
          </a:p>
          <a:p>
            <a:pPr lvl="2" algn="just"/>
            <a:r>
              <a:rPr lang="en-US" dirty="0" smtClean="0">
                <a:latin typeface="Arial" panose="020B0604020202020204" pitchFamily="34" charset="0"/>
                <a:cs typeface="Arial" panose="020B0604020202020204" pitchFamily="34" charset="0"/>
              </a:rPr>
              <a:t>Volatile, Uncertain, Complexity and Ambiguity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Artificial </a:t>
            </a:r>
            <a:r>
              <a:rPr lang="en-IN" b="1" dirty="0" smtClean="0">
                <a:latin typeface="Arial" panose="020B0604020202020204" pitchFamily="34" charset="0"/>
                <a:cs typeface="Arial" panose="020B0604020202020204" pitchFamily="34" charset="0"/>
              </a:rPr>
              <a:t>Intelligence</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algn="just">
              <a:lnSpc>
                <a:spcPct val="100000"/>
              </a:lnSpc>
            </a:pPr>
            <a:r>
              <a:rPr lang="en-US" dirty="0">
                <a:latin typeface="Arial" panose="020B0604020202020204" pitchFamily="34" charset="0"/>
                <a:cs typeface="Arial" panose="020B0604020202020204" pitchFamily="34" charset="0"/>
              </a:rPr>
              <a:t>AI is concerned with two basic ideas</a:t>
            </a:r>
            <a:r>
              <a:rPr lang="en-US" dirty="0" smtClean="0">
                <a:latin typeface="Arial" panose="020B0604020202020204" pitchFamily="34" charset="0"/>
                <a:cs typeface="Arial" panose="020B0604020202020204" pitchFamily="34" charset="0"/>
              </a:rPr>
              <a:t>:</a:t>
            </a:r>
          </a:p>
          <a:p>
            <a:pPr marL="914400" lvl="1" indent="-457200" algn="just">
              <a:lnSpc>
                <a:spcPct val="100000"/>
              </a:lnSpc>
              <a:buFont typeface="+mj-lt"/>
              <a:buAutoNum type="arabicPeriod"/>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study of </a:t>
            </a:r>
            <a:r>
              <a:rPr lang="en-US" dirty="0" smtClean="0">
                <a:latin typeface="Arial" panose="020B0604020202020204" pitchFamily="34" charset="0"/>
                <a:cs typeface="Arial" panose="020B0604020202020204" pitchFamily="34" charset="0"/>
              </a:rPr>
              <a:t>human thought </a:t>
            </a:r>
            <a:r>
              <a:rPr lang="en-US" dirty="0">
                <a:latin typeface="Arial" panose="020B0604020202020204" pitchFamily="34" charset="0"/>
                <a:cs typeface="Arial" panose="020B0604020202020204" pitchFamily="34" charset="0"/>
              </a:rPr>
              <a:t>processes (to understand what intelligence is) and </a:t>
            </a:r>
            <a:endParaRPr lang="en-US" dirty="0" smtClean="0">
              <a:latin typeface="Arial" panose="020B0604020202020204" pitchFamily="34" charset="0"/>
              <a:cs typeface="Arial" panose="020B0604020202020204" pitchFamily="34" charset="0"/>
            </a:endParaRPr>
          </a:p>
          <a:p>
            <a:pPr marL="914400" lvl="1" indent="-457200" algn="just">
              <a:lnSpc>
                <a:spcPct val="100000"/>
              </a:lnSpc>
              <a:buFont typeface="+mj-lt"/>
              <a:buAutoNum type="arabicPeriod"/>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representation </a:t>
            </a:r>
            <a:r>
              <a:rPr lang="en-US" dirty="0" smtClean="0">
                <a:latin typeface="Arial" panose="020B0604020202020204" pitchFamily="34" charset="0"/>
                <a:cs typeface="Arial" panose="020B0604020202020204" pitchFamily="34" charset="0"/>
              </a:rPr>
              <a:t>and duplication </a:t>
            </a:r>
            <a:r>
              <a:rPr lang="en-US" dirty="0">
                <a:latin typeface="Arial" panose="020B0604020202020204" pitchFamily="34" charset="0"/>
                <a:cs typeface="Arial" panose="020B0604020202020204" pitchFamily="34" charset="0"/>
              </a:rPr>
              <a:t>of those thought processes in machines (e.g., computers, robots). </a:t>
            </a:r>
            <a:endParaRPr lang="en-US" dirty="0" smtClean="0">
              <a:latin typeface="Arial" panose="020B0604020202020204" pitchFamily="34" charset="0"/>
              <a:cs typeface="Arial" panose="020B0604020202020204" pitchFamily="34" charset="0"/>
            </a:endParaRPr>
          </a:p>
          <a:p>
            <a:pPr algn="just">
              <a:lnSpc>
                <a:spcPct val="100000"/>
              </a:lnSpc>
            </a:pPr>
            <a:r>
              <a:rPr lang="en-US" dirty="0" smtClean="0">
                <a:latin typeface="Arial" panose="020B0604020202020204" pitchFamily="34" charset="0"/>
                <a:cs typeface="Arial" panose="020B0604020202020204" pitchFamily="34" charset="0"/>
              </a:rPr>
              <a:t>The machines </a:t>
            </a:r>
            <a:r>
              <a:rPr lang="en-US" dirty="0">
                <a:latin typeface="Arial" panose="020B0604020202020204" pitchFamily="34" charset="0"/>
                <a:cs typeface="Arial" panose="020B0604020202020204" pitchFamily="34" charset="0"/>
              </a:rPr>
              <a:t>are expected to have humanlike thought processes</a:t>
            </a:r>
            <a:r>
              <a:rPr lang="en-US" dirty="0" smtClean="0">
                <a:latin typeface="Arial" panose="020B0604020202020204" pitchFamily="34" charset="0"/>
                <a:cs typeface="Arial" panose="020B0604020202020204" pitchFamily="34" charset="0"/>
              </a:rPr>
              <a:t>.</a:t>
            </a:r>
          </a:p>
          <a:p>
            <a:pPr algn="just">
              <a:lnSpc>
                <a:spcPct val="100000"/>
              </a:lnSpc>
            </a:pPr>
            <a:r>
              <a:rPr lang="en-US" dirty="0">
                <a:latin typeface="Arial" panose="020B0604020202020204" pitchFamily="34" charset="0"/>
                <a:cs typeface="Arial" panose="020B0604020202020204" pitchFamily="34" charset="0"/>
              </a:rPr>
              <a:t>“the capabilities of a machine to imitate </a:t>
            </a:r>
            <a:r>
              <a:rPr lang="en-US" dirty="0" smtClean="0">
                <a:latin typeface="Arial" panose="020B0604020202020204" pitchFamily="34" charset="0"/>
                <a:cs typeface="Arial" panose="020B0604020202020204" pitchFamily="34" charset="0"/>
              </a:rPr>
              <a:t>intelligent human </a:t>
            </a:r>
            <a:r>
              <a:rPr lang="en-US" dirty="0">
                <a:latin typeface="Arial" panose="020B0604020202020204" pitchFamily="34" charset="0"/>
                <a:cs typeface="Arial" panose="020B0604020202020204" pitchFamily="34" charset="0"/>
              </a:rPr>
              <a:t>behavior” </a:t>
            </a:r>
            <a:r>
              <a:rPr lang="en-US" i="1" dirty="0" smtClean="0">
                <a:latin typeface="Arial" panose="020B0604020202020204" pitchFamily="34" charset="0"/>
                <a:cs typeface="Arial" panose="020B0604020202020204" pitchFamily="34" charset="0"/>
              </a:rPr>
              <a:t>(Merriam-Webster </a:t>
            </a:r>
            <a:r>
              <a:rPr lang="en-US" i="1" dirty="0">
                <a:latin typeface="Arial" panose="020B0604020202020204" pitchFamily="34" charset="0"/>
                <a:cs typeface="Arial" panose="020B0604020202020204" pitchFamily="34" charset="0"/>
              </a:rPr>
              <a:t>Dictionary)</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87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660493"/>
            <a:ext cx="2851355" cy="923330"/>
          </a:xfrm>
          <a:prstGeom prst="rect">
            <a:avLst/>
          </a:prstGeom>
        </p:spPr>
        <p:txBody>
          <a:bodyPr wrap="square">
            <a:spAutoFit/>
          </a:bodyPr>
          <a:lstStyle/>
          <a:p>
            <a:pPr algn="ctr"/>
            <a:r>
              <a:rPr lang="en-US" b="1" dirty="0">
                <a:latin typeface="FrutigerLTPro-Bold"/>
              </a:rPr>
              <a:t>The Functionalities and Applications of Artificial Intelligence.</a:t>
            </a:r>
            <a:endParaRPr lang="en-IN" dirty="0"/>
          </a:p>
        </p:txBody>
      </p:sp>
      <p:pic>
        <p:nvPicPr>
          <p:cNvPr id="5" name="Picture 4"/>
          <p:cNvPicPr>
            <a:picLocks noChangeAspect="1"/>
          </p:cNvPicPr>
          <p:nvPr/>
        </p:nvPicPr>
        <p:blipFill rotWithShape="1">
          <a:blip r:embed="rId2"/>
          <a:srcRect l="5962" t="2151" r="5434" b="1505"/>
          <a:stretch/>
        </p:blipFill>
        <p:spPr>
          <a:xfrm>
            <a:off x="3628101" y="0"/>
            <a:ext cx="8572499" cy="6858000"/>
          </a:xfrm>
          <a:prstGeom prst="rect">
            <a:avLst/>
          </a:prstGeom>
        </p:spPr>
      </p:pic>
    </p:spTree>
    <p:extLst>
      <p:ext uri="{BB962C8B-B14F-4D97-AF65-F5344CB8AC3E}">
        <p14:creationId xmlns:p14="http://schemas.microsoft.com/office/powerpoint/2010/main" val="30500382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Major Goals of AI</a:t>
            </a:r>
          </a:p>
        </p:txBody>
      </p:sp>
      <p:sp>
        <p:nvSpPr>
          <p:cNvPr id="3" name="Content Placeholder 2"/>
          <p:cNvSpPr>
            <a:spLocks noGrp="1"/>
          </p:cNvSpPr>
          <p:nvPr>
            <p:ph idx="1"/>
          </p:nvPr>
        </p:nvSpPr>
        <p:spPr/>
        <p:txBody>
          <a:bodyPr/>
          <a:lstStyle/>
          <a:p>
            <a:pPr algn="just">
              <a:lnSpc>
                <a:spcPct val="100000"/>
              </a:lnSpc>
            </a:pPr>
            <a:r>
              <a:rPr lang="en-US" dirty="0" smtClean="0">
                <a:latin typeface="Arial" panose="020B0604020202020204" pitchFamily="34" charset="0"/>
                <a:cs typeface="Arial" panose="020B0604020202020204" pitchFamily="34" charset="0"/>
              </a:rPr>
              <a:t>To </a:t>
            </a:r>
            <a:r>
              <a:rPr lang="en-US" dirty="0">
                <a:latin typeface="Arial" panose="020B0604020202020204" pitchFamily="34" charset="0"/>
                <a:cs typeface="Arial" panose="020B0604020202020204" pitchFamily="34" charset="0"/>
              </a:rPr>
              <a:t>create intelligent machines that are capable of executing </a:t>
            </a:r>
            <a:r>
              <a:rPr lang="en-US" dirty="0" smtClean="0">
                <a:latin typeface="Arial" panose="020B0604020202020204" pitchFamily="34" charset="0"/>
                <a:cs typeface="Arial" panose="020B0604020202020204" pitchFamily="34" charset="0"/>
              </a:rPr>
              <a:t>a variety </a:t>
            </a:r>
            <a:r>
              <a:rPr lang="en-US" dirty="0">
                <a:latin typeface="Arial" panose="020B0604020202020204" pitchFamily="34" charset="0"/>
                <a:cs typeface="Arial" panose="020B0604020202020204" pitchFamily="34" charset="0"/>
              </a:rPr>
              <a:t>of tasks currently done by </a:t>
            </a:r>
            <a:r>
              <a:rPr lang="en-US" dirty="0" smtClean="0">
                <a:latin typeface="Arial" panose="020B0604020202020204" pitchFamily="34" charset="0"/>
                <a:cs typeface="Arial" panose="020B0604020202020204" pitchFamily="34" charset="0"/>
              </a:rPr>
              <a:t>people</a:t>
            </a:r>
            <a:endParaRPr lang="en-IN" dirty="0">
              <a:latin typeface="Arial" panose="020B0604020202020204" pitchFamily="34" charset="0"/>
              <a:cs typeface="Arial" panose="020B0604020202020204" pitchFamily="34" charset="0"/>
            </a:endParaRPr>
          </a:p>
          <a:p>
            <a:pPr algn="just">
              <a:lnSpc>
                <a:spcPct val="100000"/>
              </a:lnSpc>
            </a:pPr>
            <a:r>
              <a:rPr lang="en-US" dirty="0">
                <a:latin typeface="Arial" panose="020B0604020202020204" pitchFamily="34" charset="0"/>
                <a:cs typeface="Arial" panose="020B0604020202020204" pitchFamily="34" charset="0"/>
              </a:rPr>
              <a:t>Perceive and properly react to changes in the environment that influence </a:t>
            </a:r>
            <a:r>
              <a:rPr lang="en-US" dirty="0" smtClean="0">
                <a:latin typeface="Arial" panose="020B0604020202020204" pitchFamily="34" charset="0"/>
                <a:cs typeface="Arial" panose="020B0604020202020204" pitchFamily="34" charset="0"/>
              </a:rPr>
              <a:t>specific </a:t>
            </a:r>
            <a:r>
              <a:rPr lang="en-IN" dirty="0" smtClean="0">
                <a:latin typeface="Arial" panose="020B0604020202020204" pitchFamily="34" charset="0"/>
                <a:cs typeface="Arial" panose="020B0604020202020204" pitchFamily="34" charset="0"/>
              </a:rPr>
              <a:t>business </a:t>
            </a:r>
            <a:r>
              <a:rPr lang="en-IN" dirty="0">
                <a:latin typeface="Arial" panose="020B0604020202020204" pitchFamily="34" charset="0"/>
                <a:cs typeface="Arial" panose="020B0604020202020204" pitchFamily="34" charset="0"/>
              </a:rPr>
              <a:t>processes and operations.</a:t>
            </a:r>
          </a:p>
          <a:p>
            <a:pPr algn="just">
              <a:lnSpc>
                <a:spcPct val="100000"/>
              </a:lnSpc>
            </a:pPr>
            <a:r>
              <a:rPr lang="en-US" dirty="0" smtClean="0">
                <a:latin typeface="Arial" panose="020B0604020202020204" pitchFamily="34" charset="0"/>
                <a:cs typeface="Arial" panose="020B0604020202020204" pitchFamily="34" charset="0"/>
              </a:rPr>
              <a:t>Introduce </a:t>
            </a:r>
            <a:r>
              <a:rPr lang="en-US" dirty="0">
                <a:latin typeface="Arial" panose="020B0604020202020204" pitchFamily="34" charset="0"/>
                <a:cs typeface="Arial" panose="020B0604020202020204" pitchFamily="34" charset="0"/>
              </a:rPr>
              <a:t>creativity in business processes and decision making</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638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Arial" panose="020B0604020202020204" pitchFamily="34" charset="0"/>
                <a:cs typeface="Arial" panose="020B0604020202020204" pitchFamily="34" charset="0"/>
              </a:rPr>
              <a:t>Drivers of AI</a:t>
            </a:r>
          </a:p>
        </p:txBody>
      </p:sp>
      <p:sp>
        <p:nvSpPr>
          <p:cNvPr id="3" name="Content Placeholder 2"/>
          <p:cNvSpPr>
            <a:spLocks noGrp="1"/>
          </p:cNvSpPr>
          <p:nvPr>
            <p:ph idx="1"/>
          </p:nvPr>
        </p:nvSpPr>
        <p:spPr/>
        <p:txBody>
          <a:bodyPr>
            <a:normAutofit fontScale="92500"/>
          </a:bodyPr>
          <a:lstStyle/>
          <a:p>
            <a:pPr algn="just">
              <a:lnSpc>
                <a:spcPct val="110000"/>
              </a:lnSpc>
            </a:pPr>
            <a:r>
              <a:rPr lang="en-US" dirty="0">
                <a:latin typeface="Arial" panose="020B0604020202020204" pitchFamily="34" charset="0"/>
                <a:cs typeface="Arial" panose="020B0604020202020204" pitchFamily="34" charset="0"/>
              </a:rPr>
              <a:t>People’s interest in smart machines and artificial brains</a:t>
            </a:r>
          </a:p>
          <a:p>
            <a:pPr algn="just">
              <a:lnSpc>
                <a:spcPct val="11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low cost of AI applications versus the high cost of manual </a:t>
            </a:r>
            <a:r>
              <a:rPr lang="en-US" dirty="0" smtClean="0">
                <a:latin typeface="Arial" panose="020B0604020202020204" pitchFamily="34" charset="0"/>
                <a:cs typeface="Arial" panose="020B0604020202020204" pitchFamily="34" charset="0"/>
              </a:rPr>
              <a:t>labor</a:t>
            </a:r>
            <a:endParaRPr lang="en-IN" dirty="0">
              <a:latin typeface="Arial" panose="020B0604020202020204" pitchFamily="34" charset="0"/>
              <a:cs typeface="Arial" panose="020B0604020202020204" pitchFamily="34" charset="0"/>
            </a:endParaRPr>
          </a:p>
          <a:p>
            <a:pPr algn="just">
              <a:lnSpc>
                <a:spcPct val="11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desire </a:t>
            </a:r>
            <a:r>
              <a:rPr lang="en-US" dirty="0" smtClean="0">
                <a:latin typeface="Arial" panose="020B0604020202020204" pitchFamily="34" charset="0"/>
                <a:cs typeface="Arial" panose="020B0604020202020204" pitchFamily="34" charset="0"/>
              </a:rPr>
              <a:t>to </a:t>
            </a:r>
            <a:r>
              <a:rPr lang="en-US" dirty="0">
                <a:latin typeface="Arial" panose="020B0604020202020204" pitchFamily="34" charset="0"/>
                <a:cs typeface="Arial" panose="020B0604020202020204" pitchFamily="34" charset="0"/>
              </a:rPr>
              <a:t>capture competitive advantage and </a:t>
            </a:r>
            <a:r>
              <a:rPr lang="en-US" dirty="0" smtClean="0">
                <a:latin typeface="Arial" panose="020B0604020202020204" pitchFamily="34" charset="0"/>
                <a:cs typeface="Arial" panose="020B0604020202020204" pitchFamily="34" charset="0"/>
              </a:rPr>
              <a:t>market share</a:t>
            </a:r>
            <a:endParaRPr lang="en-US" dirty="0">
              <a:latin typeface="Arial" panose="020B0604020202020204" pitchFamily="34" charset="0"/>
              <a:cs typeface="Arial" panose="020B0604020202020204" pitchFamily="34" charset="0"/>
            </a:endParaRPr>
          </a:p>
          <a:p>
            <a:pPr algn="just">
              <a:lnSpc>
                <a:spcPct val="110000"/>
              </a:lnSpc>
            </a:pPr>
            <a:r>
              <a:rPr lang="en-US" dirty="0" smtClean="0">
                <a:latin typeface="Arial" panose="020B0604020202020204" pitchFamily="34" charset="0"/>
                <a:cs typeface="Arial" panose="020B0604020202020204" pitchFamily="34" charset="0"/>
              </a:rPr>
              <a:t>To increase </a:t>
            </a:r>
            <a:r>
              <a:rPr lang="en-US" dirty="0">
                <a:latin typeface="Arial" panose="020B0604020202020204" pitchFamily="34" charset="0"/>
                <a:cs typeface="Arial" panose="020B0604020202020204" pitchFamily="34" charset="0"/>
              </a:rPr>
              <a:t>productivity and speed</a:t>
            </a:r>
          </a:p>
          <a:p>
            <a:pPr algn="just">
              <a:lnSpc>
                <a:spcPct val="11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availability of quality data contributing to the progress of AI</a:t>
            </a:r>
          </a:p>
          <a:p>
            <a:pPr algn="just">
              <a:lnSpc>
                <a:spcPct val="11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increasing functionalities and reduced cost of computers in general</a:t>
            </a:r>
          </a:p>
          <a:p>
            <a:pPr algn="just">
              <a:lnSpc>
                <a:spcPct val="11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development of new technologies, particularly cloud computing</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0005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Arial" panose="020B0604020202020204" pitchFamily="34" charset="0"/>
                <a:cs typeface="Arial" panose="020B0604020202020204" pitchFamily="34" charset="0"/>
              </a:rPr>
              <a:t>Applications of </a:t>
            </a:r>
            <a:r>
              <a:rPr lang="en-IN" b="1" dirty="0">
                <a:latin typeface="Arial" panose="020B0604020202020204" pitchFamily="34" charset="0"/>
                <a:cs typeface="Arial" panose="020B0604020202020204" pitchFamily="34" charset="0"/>
              </a:rPr>
              <a:t>AI</a:t>
            </a:r>
          </a:p>
        </p:txBody>
      </p:sp>
      <p:sp>
        <p:nvSpPr>
          <p:cNvPr id="3" name="Content Placeholder 2"/>
          <p:cNvSpPr>
            <a:spLocks noGrp="1"/>
          </p:cNvSpPr>
          <p:nvPr>
            <p:ph idx="1"/>
          </p:nvPr>
        </p:nvSpPr>
        <p:spPr/>
        <p:txBody>
          <a:bodyPr>
            <a:normAutofit lnSpcReduction="10000"/>
          </a:bodyPr>
          <a:lstStyle/>
          <a:p>
            <a:pPr algn="just"/>
            <a:r>
              <a:rPr lang="en-US" dirty="0"/>
              <a:t>AI is starting to revolutionize business recruitment by (1) conducting more </a:t>
            </a:r>
            <a:r>
              <a:rPr lang="en-US" dirty="0" smtClean="0"/>
              <a:t>efficient and </a:t>
            </a:r>
            <a:r>
              <a:rPr lang="en-US" dirty="0"/>
              <a:t>fairer candidate screening, (2) making better matches of candidates to jobs</a:t>
            </a:r>
            <a:r>
              <a:rPr lang="en-US" dirty="0" smtClean="0"/>
              <a:t>, and </a:t>
            </a:r>
            <a:r>
              <a:rPr lang="en-US" dirty="0"/>
              <a:t>(3) helping safeguard future talent pipelines for organizations</a:t>
            </a:r>
            <a:r>
              <a:rPr lang="en-US" dirty="0" smtClean="0"/>
              <a:t>.</a:t>
            </a:r>
          </a:p>
          <a:p>
            <a:pPr algn="just"/>
            <a:r>
              <a:rPr lang="en-US" dirty="0"/>
              <a:t>Accenture Inc. developed AI-powered solutions using natural language </a:t>
            </a:r>
            <a:r>
              <a:rPr lang="en-US" dirty="0" smtClean="0"/>
              <a:t>processing (</a:t>
            </a:r>
            <a:r>
              <a:rPr lang="en-US" dirty="0"/>
              <a:t>NLP) and image recognition to help blind people in India improve the </a:t>
            </a:r>
            <a:r>
              <a:rPr lang="en-US" dirty="0" smtClean="0"/>
              <a:t>way that they </a:t>
            </a:r>
            <a:r>
              <a:rPr lang="en-US" dirty="0"/>
              <a:t>can experience the world around </a:t>
            </a:r>
            <a:r>
              <a:rPr lang="en-US" dirty="0" smtClean="0"/>
              <a:t>them</a:t>
            </a:r>
          </a:p>
          <a:p>
            <a:pPr algn="just"/>
            <a:r>
              <a:rPr lang="en-US" dirty="0"/>
              <a:t>Ford Motor Credit uses machine learning to spot overlooked </a:t>
            </a:r>
            <a:r>
              <a:rPr lang="en-US" dirty="0" smtClean="0"/>
              <a:t>borrowers, </a:t>
            </a:r>
            <a:r>
              <a:rPr lang="en-US" dirty="0"/>
              <a:t>the system predicts potential borrowers’ creditworthiness, thus minimizing losses for Ford.</a:t>
            </a:r>
            <a:endParaRPr lang="en-IN" dirty="0"/>
          </a:p>
        </p:txBody>
      </p:sp>
    </p:spTree>
    <p:extLst>
      <p:ext uri="{BB962C8B-B14F-4D97-AF65-F5344CB8AC3E}">
        <p14:creationId xmlns:p14="http://schemas.microsoft.com/office/powerpoint/2010/main" val="258884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84297" y="309716"/>
            <a:ext cx="4818235" cy="3982065"/>
          </a:xfrm>
          <a:prstGeom prst="rect">
            <a:avLst/>
          </a:prstGeom>
        </p:spPr>
      </p:pic>
      <p:sp>
        <p:nvSpPr>
          <p:cNvPr id="6" name="Rectangle 5"/>
          <p:cNvSpPr/>
          <p:nvPr/>
        </p:nvSpPr>
        <p:spPr>
          <a:xfrm>
            <a:off x="399544" y="4409457"/>
            <a:ext cx="5464060" cy="369332"/>
          </a:xfrm>
          <a:prstGeom prst="rect">
            <a:avLst/>
          </a:prstGeom>
        </p:spPr>
        <p:txBody>
          <a:bodyPr wrap="none">
            <a:spAutoFit/>
          </a:bodyPr>
          <a:lstStyle/>
          <a:p>
            <a:r>
              <a:rPr lang="en-US" b="1" dirty="0">
                <a:latin typeface="FrutigerLTPro-Bold"/>
              </a:rPr>
              <a:t>Cost of Human Work versus the Cost of AI Work</a:t>
            </a:r>
            <a:endParaRPr lang="en-IN" dirty="0"/>
          </a:p>
        </p:txBody>
      </p:sp>
      <p:sp>
        <p:nvSpPr>
          <p:cNvPr id="7" name="Rectangle 6"/>
          <p:cNvSpPr/>
          <p:nvPr/>
        </p:nvSpPr>
        <p:spPr>
          <a:xfrm>
            <a:off x="6689841" y="796101"/>
            <a:ext cx="5256353" cy="3139321"/>
          </a:xfrm>
          <a:prstGeom prst="rect">
            <a:avLst/>
          </a:prstGeom>
        </p:spPr>
        <p:txBody>
          <a:bodyPr wrap="square">
            <a:spAutoFit/>
          </a:bodyPr>
          <a:lstStyle/>
          <a:p>
            <a:pPr algn="just"/>
            <a:r>
              <a:rPr lang="en-US" b="1" dirty="0" smtClean="0">
                <a:latin typeface="Arial" panose="020B0604020202020204" pitchFamily="34" charset="0"/>
                <a:cs typeface="Arial" panose="020B0604020202020204" pitchFamily="34" charset="0"/>
              </a:rPr>
              <a:t>Limitations </a:t>
            </a:r>
            <a:r>
              <a:rPr lang="en-US" b="1" dirty="0">
                <a:latin typeface="Arial" panose="020B0604020202020204" pitchFamily="34" charset="0"/>
                <a:cs typeface="Arial" panose="020B0604020202020204" pitchFamily="34" charset="0"/>
              </a:rPr>
              <a:t>of AI </a:t>
            </a:r>
            <a:r>
              <a:rPr lang="en-US" b="1" dirty="0" smtClean="0">
                <a:latin typeface="Arial" panose="020B0604020202020204" pitchFamily="34" charset="0"/>
                <a:cs typeface="Arial" panose="020B0604020202020204" pitchFamily="34" charset="0"/>
              </a:rPr>
              <a:t>Machines</a:t>
            </a:r>
          </a:p>
          <a:p>
            <a:pPr algn="just"/>
            <a:endParaRPr lang="en-US"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Lack human touch and feel</a:t>
            </a: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Lack </a:t>
            </a:r>
            <a:r>
              <a:rPr lang="en-US" dirty="0">
                <a:latin typeface="Arial" panose="020B0604020202020204" pitchFamily="34" charset="0"/>
                <a:cs typeface="Arial" panose="020B0604020202020204" pitchFamily="34" charset="0"/>
              </a:rPr>
              <a:t>attention to non-task surroundings</a:t>
            </a: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lead people to rely on AI machines too much (e.g., people may stop to </a:t>
            </a:r>
            <a:r>
              <a:rPr lang="en-US" dirty="0" smtClean="0">
                <a:latin typeface="Arial" panose="020B0604020202020204" pitchFamily="34" charset="0"/>
                <a:cs typeface="Arial" panose="020B0604020202020204" pitchFamily="34" charset="0"/>
              </a:rPr>
              <a:t>think </a:t>
            </a:r>
            <a:r>
              <a:rPr lang="en-IN" dirty="0" smtClean="0">
                <a:latin typeface="Arial" panose="020B0604020202020204" pitchFamily="34" charset="0"/>
                <a:cs typeface="Arial" panose="020B0604020202020204" pitchFamily="34" charset="0"/>
              </a:rPr>
              <a:t>on </a:t>
            </a:r>
            <a:r>
              <a:rPr lang="en-IN" dirty="0">
                <a:latin typeface="Arial" panose="020B0604020202020204" pitchFamily="34" charset="0"/>
                <a:cs typeface="Arial" panose="020B0604020202020204" pitchFamily="34" charset="0"/>
              </a:rPr>
              <a:t>their own)</a:t>
            </a: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be programmed to create </a:t>
            </a:r>
            <a:r>
              <a:rPr lang="en-US" dirty="0" smtClean="0">
                <a:latin typeface="Arial" panose="020B0604020202020204" pitchFamily="34" charset="0"/>
                <a:cs typeface="Arial" panose="020B0604020202020204" pitchFamily="34" charset="0"/>
              </a:rPr>
              <a:t>destruction</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cause many people to lose their </a:t>
            </a:r>
            <a:r>
              <a:rPr lang="en-US" dirty="0" smtClean="0">
                <a:latin typeface="Arial" panose="020B0604020202020204" pitchFamily="34" charset="0"/>
                <a:cs typeface="Arial" panose="020B0604020202020204" pitchFamily="34" charset="0"/>
              </a:rPr>
              <a:t>jobs</a:t>
            </a:r>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smtClean="0">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start to think by themselves, causing significant </a:t>
            </a:r>
            <a:r>
              <a:rPr lang="en-US" dirty="0" smtClean="0">
                <a:latin typeface="Arial" panose="020B0604020202020204" pitchFamily="34" charset="0"/>
                <a:cs typeface="Arial" panose="020B0604020202020204" pitchFamily="34" charset="0"/>
              </a:rPr>
              <a:t>damage</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726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rial" panose="020B0604020202020204" pitchFamily="34" charset="0"/>
                <a:cs typeface="Arial" panose="020B0604020202020204" pitchFamily="34" charset="0"/>
              </a:rPr>
              <a:t>DATA</a:t>
            </a:r>
            <a:endParaRPr lang="en-IN"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t>Data are the main ingredient for any BI, data science, and business analytics initiative.</a:t>
            </a:r>
            <a:endParaRPr lang="en-IN" dirty="0"/>
          </a:p>
        </p:txBody>
      </p:sp>
    </p:spTree>
    <p:extLst>
      <p:ext uri="{BB962C8B-B14F-4D97-AF65-F5344CB8AC3E}">
        <p14:creationId xmlns:p14="http://schemas.microsoft.com/office/powerpoint/2010/main" val="3818866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22961" y="0"/>
            <a:ext cx="9033761" cy="6858000"/>
          </a:xfrm>
          <a:prstGeom prst="rect">
            <a:avLst/>
          </a:prstGeom>
        </p:spPr>
      </p:pic>
      <p:sp>
        <p:nvSpPr>
          <p:cNvPr id="6" name="Rectangle 5"/>
          <p:cNvSpPr/>
          <p:nvPr/>
        </p:nvSpPr>
        <p:spPr>
          <a:xfrm>
            <a:off x="5062447" y="6046527"/>
            <a:ext cx="3305970" cy="369332"/>
          </a:xfrm>
          <a:prstGeom prst="rect">
            <a:avLst/>
          </a:prstGeom>
        </p:spPr>
        <p:txBody>
          <a:bodyPr wrap="none">
            <a:spAutoFit/>
          </a:bodyPr>
          <a:lstStyle/>
          <a:p>
            <a:r>
              <a:rPr lang="en-US" b="1" dirty="0"/>
              <a:t>A Data to Knowledge Continuum</a:t>
            </a:r>
            <a:endParaRPr lang="en-IN" dirty="0"/>
          </a:p>
        </p:txBody>
      </p:sp>
    </p:spTree>
    <p:extLst>
      <p:ext uri="{BB962C8B-B14F-4D97-AF65-F5344CB8AC3E}">
        <p14:creationId xmlns:p14="http://schemas.microsoft.com/office/powerpoint/2010/main" val="378765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r. Kamal Gulati on X: &quot;BI vs BA #datascience #datascience  #businessanalytics #businessintelligence #statistics #mybigdataanalytics  #bigdata #machinelearning #amityuniversity #amity #amityfutureacademy  #datadriven https://t.co/xdkSddd19p&quot; / 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827" y="326589"/>
            <a:ext cx="9652101" cy="6280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3961" y="412955"/>
            <a:ext cx="1710813" cy="523220"/>
          </a:xfrm>
          <a:prstGeom prst="rect">
            <a:avLst/>
          </a:prstGeom>
          <a:noFill/>
        </p:spPr>
        <p:txBody>
          <a:bodyPr wrap="square" rtlCol="0">
            <a:spAutoFit/>
          </a:bodyPr>
          <a:lstStyle/>
          <a:p>
            <a:pPr algn="ctr"/>
            <a:r>
              <a:rPr lang="en-US" sz="2800" b="1" dirty="0" smtClean="0">
                <a:latin typeface="Arial" panose="020B0604020202020204" pitchFamily="34" charset="0"/>
                <a:cs typeface="Arial" panose="020B0604020202020204" pitchFamily="34" charset="0"/>
              </a:rPr>
              <a:t>BI vs BA</a:t>
            </a:r>
            <a:endParaRPr lang="en-IN"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35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729" y="2805532"/>
            <a:ext cx="4382729" cy="1325563"/>
          </a:xfrm>
        </p:spPr>
        <p:txBody>
          <a:bodyPr>
            <a:normAutofit fontScale="90000"/>
          </a:bodyPr>
          <a:lstStyle/>
          <a:p>
            <a:pPr algn="ctr"/>
            <a:r>
              <a:rPr lang="en-US" sz="3200" b="1" dirty="0" smtClean="0">
                <a:latin typeface="Arial" panose="020B0604020202020204" pitchFamily="34" charset="0"/>
                <a:cs typeface="Arial" panose="020B0604020202020204" pitchFamily="34" charset="0"/>
              </a:rPr>
              <a:t>Economics, Data Science and Data Analytics</a:t>
            </a:r>
            <a:endParaRPr lang="en-IN" sz="3200" b="1" dirty="0">
              <a:latin typeface="Arial" panose="020B0604020202020204" pitchFamily="34" charset="0"/>
              <a:cs typeface="Arial" panose="020B0604020202020204" pitchFamily="34" charset="0"/>
            </a:endParaRPr>
          </a:p>
        </p:txBody>
      </p:sp>
      <p:pic>
        <p:nvPicPr>
          <p:cNvPr id="2050" name="Picture 2" descr="Which has better future: economics or data science?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814" y="211365"/>
            <a:ext cx="6726186" cy="651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6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334177" y="1693606"/>
            <a:ext cx="4513006" cy="44687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6" name="Oval 5"/>
          <p:cNvSpPr/>
          <p:nvPr/>
        </p:nvSpPr>
        <p:spPr>
          <a:xfrm>
            <a:off x="3145334" y="1900083"/>
            <a:ext cx="1828800" cy="1828800"/>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anose="020B0604020202020204" pitchFamily="34" charset="0"/>
                <a:cs typeface="Arial" panose="020B0604020202020204" pitchFamily="34" charset="0"/>
              </a:rPr>
              <a:t>Big Data</a:t>
            </a:r>
            <a:endParaRPr lang="en-IN" b="1" dirty="0">
              <a:solidFill>
                <a:schemeClr val="tx1"/>
              </a:solidFill>
              <a:latin typeface="Arial" panose="020B0604020202020204" pitchFamily="34" charset="0"/>
              <a:cs typeface="Arial" panose="020B0604020202020204" pitchFamily="34" charset="0"/>
            </a:endParaRPr>
          </a:p>
        </p:txBody>
      </p:sp>
      <p:sp>
        <p:nvSpPr>
          <p:cNvPr id="7" name="Oval 6"/>
          <p:cNvSpPr/>
          <p:nvPr/>
        </p:nvSpPr>
        <p:spPr>
          <a:xfrm>
            <a:off x="2761880" y="3728883"/>
            <a:ext cx="1828800" cy="1828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anose="020B0604020202020204" pitchFamily="34" charset="0"/>
                <a:cs typeface="Arial" panose="020B0604020202020204" pitchFamily="34" charset="0"/>
              </a:rPr>
              <a:t>Data Analytics</a:t>
            </a:r>
            <a:endParaRPr lang="en-IN" b="1" dirty="0">
              <a:solidFill>
                <a:schemeClr val="tx1"/>
              </a:solidFill>
              <a:latin typeface="Arial" panose="020B0604020202020204" pitchFamily="34" charset="0"/>
              <a:cs typeface="Arial" panose="020B0604020202020204" pitchFamily="34" charset="0"/>
            </a:endParaRPr>
          </a:p>
        </p:txBody>
      </p:sp>
      <p:sp>
        <p:nvSpPr>
          <p:cNvPr id="8" name="Oval 7"/>
          <p:cNvSpPr/>
          <p:nvPr/>
        </p:nvSpPr>
        <p:spPr>
          <a:xfrm>
            <a:off x="6050762" y="1494502"/>
            <a:ext cx="4513006" cy="4468762"/>
          </a:xfrm>
          <a:prstGeom prst="ellipse">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rial" panose="020B0604020202020204" pitchFamily="34" charset="0"/>
              <a:cs typeface="Arial" panose="020B0604020202020204" pitchFamily="34" charset="0"/>
            </a:endParaRPr>
          </a:p>
        </p:txBody>
      </p:sp>
      <p:sp>
        <p:nvSpPr>
          <p:cNvPr id="9" name="Oval 8"/>
          <p:cNvSpPr/>
          <p:nvPr/>
        </p:nvSpPr>
        <p:spPr>
          <a:xfrm>
            <a:off x="6105335" y="2224548"/>
            <a:ext cx="3499797" cy="3474721"/>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Arial" panose="020B0604020202020204" pitchFamily="34" charset="0"/>
              <a:cs typeface="Arial" panose="020B0604020202020204" pitchFamily="34" charset="0"/>
            </a:endParaRPr>
          </a:p>
        </p:txBody>
      </p:sp>
      <p:sp>
        <p:nvSpPr>
          <p:cNvPr id="10" name="Oval 9"/>
          <p:cNvSpPr/>
          <p:nvPr/>
        </p:nvSpPr>
        <p:spPr>
          <a:xfrm>
            <a:off x="7407613" y="3728883"/>
            <a:ext cx="1828800" cy="1828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anose="020B0604020202020204" pitchFamily="34" charset="0"/>
                <a:cs typeface="Arial" panose="020B0604020202020204" pitchFamily="34" charset="0"/>
              </a:rPr>
              <a:t>Deep Learning</a:t>
            </a:r>
            <a:endParaRPr lang="en-IN" b="1" dirty="0">
              <a:solidFill>
                <a:schemeClr val="tx1"/>
              </a:solidFill>
              <a:latin typeface="Arial" panose="020B0604020202020204" pitchFamily="34" charset="0"/>
              <a:cs typeface="Arial" panose="020B0604020202020204" pitchFamily="34" charset="0"/>
            </a:endParaRPr>
          </a:p>
        </p:txBody>
      </p:sp>
      <p:sp>
        <p:nvSpPr>
          <p:cNvPr id="12" name="TextBox 11"/>
          <p:cNvSpPr txBox="1"/>
          <p:nvPr/>
        </p:nvSpPr>
        <p:spPr>
          <a:xfrm>
            <a:off x="4386409" y="3651142"/>
            <a:ext cx="1662139"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Data Science</a:t>
            </a:r>
            <a:endParaRPr lang="en-IN" b="1" dirty="0">
              <a:latin typeface="Arial" panose="020B0604020202020204" pitchFamily="34" charset="0"/>
              <a:cs typeface="Arial" panose="020B0604020202020204" pitchFamily="34" charset="0"/>
            </a:endParaRPr>
          </a:p>
        </p:txBody>
      </p:sp>
      <p:sp>
        <p:nvSpPr>
          <p:cNvPr id="13" name="TextBox 12"/>
          <p:cNvSpPr txBox="1"/>
          <p:nvPr/>
        </p:nvSpPr>
        <p:spPr>
          <a:xfrm>
            <a:off x="7092741" y="1808545"/>
            <a:ext cx="2512391"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Artificial Intelligence</a:t>
            </a:r>
            <a:endParaRPr lang="en-IN" b="1" dirty="0">
              <a:latin typeface="Arial" panose="020B0604020202020204" pitchFamily="34" charset="0"/>
              <a:cs typeface="Arial" panose="020B0604020202020204" pitchFamily="34" charset="0"/>
            </a:endParaRPr>
          </a:p>
        </p:txBody>
      </p:sp>
      <p:sp>
        <p:nvSpPr>
          <p:cNvPr id="14" name="TextBox 13"/>
          <p:cNvSpPr txBox="1"/>
          <p:nvPr/>
        </p:nvSpPr>
        <p:spPr>
          <a:xfrm>
            <a:off x="6861922" y="3129669"/>
            <a:ext cx="2512391"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Machine Learning</a:t>
            </a:r>
            <a:endParaRPr lang="en-IN" b="1" dirty="0">
              <a:latin typeface="Arial" panose="020B0604020202020204" pitchFamily="34" charset="0"/>
              <a:cs typeface="Arial" panose="020B0604020202020204" pitchFamily="34" charset="0"/>
            </a:endParaRPr>
          </a:p>
        </p:txBody>
      </p:sp>
      <p:sp>
        <p:nvSpPr>
          <p:cNvPr id="15" name="Line Callout 3 14"/>
          <p:cNvSpPr/>
          <p:nvPr/>
        </p:nvSpPr>
        <p:spPr>
          <a:xfrm>
            <a:off x="1441901" y="757081"/>
            <a:ext cx="4468758" cy="752167"/>
          </a:xfrm>
          <a:prstGeom prst="borderCallout3">
            <a:avLst>
              <a:gd name="adj1" fmla="val 20711"/>
              <a:gd name="adj2" fmla="val -1495"/>
              <a:gd name="adj3" fmla="val 18750"/>
              <a:gd name="adj4" fmla="val -16667"/>
              <a:gd name="adj5" fmla="val 100000"/>
              <a:gd name="adj6" fmla="val -16667"/>
              <a:gd name="adj7" fmla="val 238454"/>
              <a:gd name="adj8" fmla="val 386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The science of processing structured and unstructured data so that meaningful insights can be derived from it</a:t>
            </a:r>
            <a:endParaRPr lang="en-IN" dirty="0">
              <a:solidFill>
                <a:schemeClr val="tx1"/>
              </a:solidFill>
            </a:endParaRPr>
          </a:p>
        </p:txBody>
      </p:sp>
      <p:sp>
        <p:nvSpPr>
          <p:cNvPr id="16" name="Line Callout 3 15"/>
          <p:cNvSpPr/>
          <p:nvPr/>
        </p:nvSpPr>
        <p:spPr>
          <a:xfrm>
            <a:off x="534881" y="2976716"/>
            <a:ext cx="1996180" cy="752167"/>
          </a:xfrm>
          <a:prstGeom prst="borderCallout3">
            <a:avLst>
              <a:gd name="adj1" fmla="val 20711"/>
              <a:gd name="adj2" fmla="val -1495"/>
              <a:gd name="adj3" fmla="val 18750"/>
              <a:gd name="adj4" fmla="val -16667"/>
              <a:gd name="adj5" fmla="val 100000"/>
              <a:gd name="adj6" fmla="val -16667"/>
              <a:gd name="adj7" fmla="val 254140"/>
              <a:gd name="adj8" fmla="val 1147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Curating meaningful insights from the data</a:t>
            </a:r>
            <a:endParaRPr lang="en-IN" dirty="0">
              <a:solidFill>
                <a:schemeClr val="tx1"/>
              </a:solidFill>
            </a:endParaRPr>
          </a:p>
        </p:txBody>
      </p:sp>
      <p:sp>
        <p:nvSpPr>
          <p:cNvPr id="17" name="Line Callout 3 16"/>
          <p:cNvSpPr/>
          <p:nvPr/>
        </p:nvSpPr>
        <p:spPr>
          <a:xfrm>
            <a:off x="6847183" y="149635"/>
            <a:ext cx="4468758" cy="752167"/>
          </a:xfrm>
          <a:prstGeom prst="borderCallout3">
            <a:avLst>
              <a:gd name="adj1" fmla="val 50123"/>
              <a:gd name="adj2" fmla="val -505"/>
              <a:gd name="adj3" fmla="val 73652"/>
              <a:gd name="adj4" fmla="val -5446"/>
              <a:gd name="adj5" fmla="val 121569"/>
              <a:gd name="adj6" fmla="val -9736"/>
              <a:gd name="adj7" fmla="val 473879"/>
              <a:gd name="adj8" fmla="val -3264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The science of deriving predictions from the insights </a:t>
            </a:r>
            <a:r>
              <a:rPr lang="en-US" dirty="0" err="1" smtClean="0">
                <a:solidFill>
                  <a:schemeClr val="tx1"/>
                </a:solidFill>
              </a:rPr>
              <a:t>inorder</a:t>
            </a:r>
            <a:r>
              <a:rPr lang="en-US" dirty="0" smtClean="0">
                <a:solidFill>
                  <a:schemeClr val="tx1"/>
                </a:solidFill>
              </a:rPr>
              <a:t> to benefit the business</a:t>
            </a:r>
            <a:endParaRPr lang="en-IN" dirty="0">
              <a:solidFill>
                <a:schemeClr val="tx1"/>
              </a:solidFill>
            </a:endParaRPr>
          </a:p>
        </p:txBody>
      </p:sp>
      <p:sp>
        <p:nvSpPr>
          <p:cNvPr id="18" name="Line Callout 3 17"/>
          <p:cNvSpPr/>
          <p:nvPr/>
        </p:nvSpPr>
        <p:spPr>
          <a:xfrm>
            <a:off x="7636715" y="1098982"/>
            <a:ext cx="4235245" cy="280579"/>
          </a:xfrm>
          <a:prstGeom prst="borderCallout3">
            <a:avLst>
              <a:gd name="adj1" fmla="val 20711"/>
              <a:gd name="adj2" fmla="val -1495"/>
              <a:gd name="adj3" fmla="val 18750"/>
              <a:gd name="adj4" fmla="val -16667"/>
              <a:gd name="adj5" fmla="val 100000"/>
              <a:gd name="adj6" fmla="val -16667"/>
              <a:gd name="adj7" fmla="val 278540"/>
              <a:gd name="adj8" fmla="val -68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Make machine perform cognitive functions</a:t>
            </a:r>
            <a:endParaRPr lang="en-IN" dirty="0">
              <a:solidFill>
                <a:schemeClr val="tx1"/>
              </a:solidFill>
            </a:endParaRPr>
          </a:p>
        </p:txBody>
      </p:sp>
      <p:sp>
        <p:nvSpPr>
          <p:cNvPr id="19" name="Line Callout 3 18"/>
          <p:cNvSpPr/>
          <p:nvPr/>
        </p:nvSpPr>
        <p:spPr>
          <a:xfrm>
            <a:off x="7855233" y="2396529"/>
            <a:ext cx="3785163" cy="686469"/>
          </a:xfrm>
          <a:prstGeom prst="borderCallout3">
            <a:avLst>
              <a:gd name="adj1" fmla="val 20711"/>
              <a:gd name="adj2" fmla="val -1495"/>
              <a:gd name="adj3" fmla="val 18750"/>
              <a:gd name="adj4" fmla="val -16667"/>
              <a:gd name="adj5" fmla="val 73359"/>
              <a:gd name="adj6" fmla="val -16667"/>
              <a:gd name="adj7" fmla="val 118696"/>
              <a:gd name="adj8" fmla="val -901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algorithms to make the AI learn without programming it explicitly</a:t>
            </a:r>
            <a:endParaRPr lang="en-IN" dirty="0">
              <a:solidFill>
                <a:schemeClr val="tx1"/>
              </a:solidFill>
            </a:endParaRPr>
          </a:p>
        </p:txBody>
      </p:sp>
      <p:sp>
        <p:nvSpPr>
          <p:cNvPr id="20" name="Line Callout 3 19"/>
          <p:cNvSpPr/>
          <p:nvPr/>
        </p:nvSpPr>
        <p:spPr>
          <a:xfrm>
            <a:off x="7872551" y="3625748"/>
            <a:ext cx="3008809" cy="686469"/>
          </a:xfrm>
          <a:prstGeom prst="borderCallout3">
            <a:avLst>
              <a:gd name="adj1" fmla="val 20711"/>
              <a:gd name="adj2" fmla="val -1495"/>
              <a:gd name="adj3" fmla="val 18750"/>
              <a:gd name="adj4" fmla="val -16667"/>
              <a:gd name="adj5" fmla="val 73359"/>
              <a:gd name="adj6" fmla="val -16667"/>
              <a:gd name="adj7" fmla="val 118696"/>
              <a:gd name="adj8" fmla="val -901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Cascade of neural networks, part of ML</a:t>
            </a:r>
            <a:endParaRPr lang="en-IN" dirty="0">
              <a:solidFill>
                <a:schemeClr val="tx1"/>
              </a:solidFill>
            </a:endParaRPr>
          </a:p>
        </p:txBody>
      </p:sp>
    </p:spTree>
    <p:extLst>
      <p:ext uri="{BB962C8B-B14F-4D97-AF65-F5344CB8AC3E}">
        <p14:creationId xmlns:p14="http://schemas.microsoft.com/office/powerpoint/2010/main" val="416240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Introduction</a:t>
            </a: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Business environment (climate) is constantly changing, and it is becoming more and more complex</a:t>
            </a:r>
          </a:p>
          <a:p>
            <a:r>
              <a:rPr lang="en-US" dirty="0" smtClean="0">
                <a:latin typeface="Arial" panose="020B0604020202020204" pitchFamily="34" charset="0"/>
                <a:cs typeface="Arial" panose="020B0604020202020204" pitchFamily="34" charset="0"/>
              </a:rPr>
              <a:t>Evolving needs</a:t>
            </a:r>
          </a:p>
          <a:p>
            <a:r>
              <a:rPr lang="en-US" dirty="0" smtClean="0">
                <a:latin typeface="Arial" panose="020B0604020202020204" pitchFamily="34" charset="0"/>
                <a:cs typeface="Arial" panose="020B0604020202020204" pitchFamily="34" charset="0"/>
              </a:rPr>
              <a:t>Quick Decision making</a:t>
            </a:r>
          </a:p>
          <a:p>
            <a:r>
              <a:rPr lang="en-US" dirty="0" smtClean="0">
                <a:latin typeface="Arial" panose="020B0604020202020204" pitchFamily="34" charset="0"/>
                <a:cs typeface="Arial" panose="020B0604020202020204" pitchFamily="34" charset="0"/>
              </a:rPr>
              <a:t>Organizations became agile</a:t>
            </a:r>
          </a:p>
          <a:p>
            <a:pPr lvl="1"/>
            <a:r>
              <a:rPr lang="en-US" dirty="0" smtClean="0">
                <a:latin typeface="Arial" panose="020B0604020202020204" pitchFamily="34" charset="0"/>
                <a:cs typeface="Arial" panose="020B0604020202020204" pitchFamily="34" charset="0"/>
              </a:rPr>
              <a:t>Quick, tactical, operational decisions</a:t>
            </a:r>
          </a:p>
          <a:p>
            <a:r>
              <a:rPr lang="en-US" dirty="0" smtClean="0">
                <a:latin typeface="Arial" panose="020B0604020202020204" pitchFamily="34" charset="0"/>
                <a:cs typeface="Arial" panose="020B0604020202020204" pitchFamily="34" charset="0"/>
              </a:rPr>
              <a:t>Needs relevant data</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24510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3600" b="1" dirty="0" smtClean="0">
                <a:latin typeface="Arial" panose="020B0604020202020204" pitchFamily="34" charset="0"/>
                <a:cs typeface="Arial" panose="020B0604020202020204" pitchFamily="34" charset="0"/>
              </a:rPr>
              <a:t>How Intelligent Systems Work for KONE Elevators and Escalators Company?</a:t>
            </a:r>
            <a:endParaRPr lang="en-IN"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960510" cy="4929136"/>
          </a:xfrm>
        </p:spPr>
        <p:txBody>
          <a:bodyPr>
            <a:normAutofit fontScale="77500" lnSpcReduction="20000"/>
          </a:bodyPr>
          <a:lstStyle/>
          <a:p>
            <a:pPr algn="just">
              <a:lnSpc>
                <a:spcPct val="120000"/>
              </a:lnSpc>
            </a:pPr>
            <a:r>
              <a:rPr lang="en-US" dirty="0" smtClean="0">
                <a:latin typeface="Arial" panose="020B0604020202020204" pitchFamily="34" charset="0"/>
                <a:cs typeface="Arial" panose="020B0604020202020204" pitchFamily="34" charset="0"/>
              </a:rPr>
              <a:t>KONE </a:t>
            </a:r>
            <a:r>
              <a:rPr lang="en-US" dirty="0">
                <a:latin typeface="Arial" panose="020B0604020202020204" pitchFamily="34" charset="0"/>
                <a:cs typeface="Arial" panose="020B0604020202020204" pitchFamily="34" charset="0"/>
              </a:rPr>
              <a:t>is a global industrial company (based in Finland) that manufactures mostly </a:t>
            </a:r>
            <a:r>
              <a:rPr lang="en-US" dirty="0" smtClean="0">
                <a:latin typeface="Arial" panose="020B0604020202020204" pitchFamily="34" charset="0"/>
                <a:cs typeface="Arial" panose="020B0604020202020204" pitchFamily="34" charset="0"/>
              </a:rPr>
              <a:t>elevators and </a:t>
            </a:r>
            <a:r>
              <a:rPr lang="en-US" dirty="0">
                <a:latin typeface="Arial" panose="020B0604020202020204" pitchFamily="34" charset="0"/>
                <a:cs typeface="Arial" panose="020B0604020202020204" pitchFamily="34" charset="0"/>
              </a:rPr>
              <a:t>escalators and also services over 1.1 million elevators, escalators, and </a:t>
            </a:r>
            <a:r>
              <a:rPr lang="en-US" dirty="0" smtClean="0">
                <a:latin typeface="Arial" panose="020B0604020202020204" pitchFamily="34" charset="0"/>
                <a:cs typeface="Arial" panose="020B0604020202020204" pitchFamily="34" charset="0"/>
              </a:rPr>
              <a:t>related equipment </a:t>
            </a:r>
            <a:r>
              <a:rPr lang="en-US" dirty="0">
                <a:latin typeface="Arial" panose="020B0604020202020204" pitchFamily="34" charset="0"/>
                <a:cs typeface="Arial" panose="020B0604020202020204" pitchFamily="34" charset="0"/>
              </a:rPr>
              <a:t>in several countries. The company employs over 50,000 people</a:t>
            </a:r>
            <a:r>
              <a:rPr lang="en-US" dirty="0" smtClean="0">
                <a:latin typeface="Arial" panose="020B0604020202020204" pitchFamily="34" charset="0"/>
                <a:cs typeface="Arial" panose="020B0604020202020204" pitchFamily="34" charset="0"/>
              </a:rPr>
              <a:t>.</a:t>
            </a:r>
          </a:p>
          <a:p>
            <a:pPr algn="just">
              <a:lnSpc>
                <a:spcPct val="120000"/>
              </a:lnSpc>
            </a:pPr>
            <a:r>
              <a:rPr lang="en-US" dirty="0" smtClean="0">
                <a:latin typeface="Arial" panose="020B0604020202020204" pitchFamily="34" charset="0"/>
                <a:cs typeface="Arial" panose="020B0604020202020204" pitchFamily="34" charset="0"/>
              </a:rPr>
              <a:t>THE PROBLEM</a:t>
            </a:r>
          </a:p>
          <a:p>
            <a:pPr algn="just">
              <a:lnSpc>
                <a:spcPct val="120000"/>
              </a:lnSpc>
            </a:pPr>
            <a:r>
              <a:rPr lang="en-US" dirty="0" smtClean="0">
                <a:latin typeface="Arial" panose="020B0604020202020204" pitchFamily="34" charset="0"/>
                <a:cs typeface="Arial" panose="020B0604020202020204" pitchFamily="34" charset="0"/>
              </a:rPr>
              <a:t>Over 1 billion people use the elevators and escalators manufactured and serviced by KONE every day. If equipment does not work properly, people may be late to work, cannot get home in time, and may miss important meetings and events. So, KONE’s objective is to minimize the downtime and users’ suffering.</a:t>
            </a:r>
          </a:p>
          <a:p>
            <a:pPr algn="just">
              <a:lnSpc>
                <a:spcPct val="120000"/>
              </a:lnSpc>
            </a:pPr>
            <a:r>
              <a:rPr lang="en-US" dirty="0" smtClean="0">
                <a:latin typeface="Arial" panose="020B0604020202020204" pitchFamily="34" charset="0"/>
                <a:cs typeface="Arial" panose="020B0604020202020204" pitchFamily="34" charset="0"/>
              </a:rPr>
              <a:t>The company has over 20,000 technicians who are dispatched to deal with the elevators anytime a problem occurs. As buildings are getting higher (the trend in many places), more people are using elevators, and there is more pressure on elevators to handle the growing amount of traffic. KONE faced the responsibility to serve users smoothly and safely.</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5699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Solution</a:t>
            </a:r>
            <a:endParaRPr lang="en-IN" dirty="0">
              <a:latin typeface="Arial" panose="020B0604020202020204" pitchFamily="34" charset="0"/>
              <a:cs typeface="Arial" panose="020B0604020202020204" pitchFamily="34" charset="0"/>
            </a:endParaRPr>
          </a:p>
        </p:txBody>
      </p:sp>
      <p:sp>
        <p:nvSpPr>
          <p:cNvPr id="4" name="Rectangle 3"/>
          <p:cNvSpPr/>
          <p:nvPr/>
        </p:nvSpPr>
        <p:spPr>
          <a:xfrm>
            <a:off x="395746" y="1681319"/>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KONE used</a:t>
            </a:r>
          </a:p>
          <a:p>
            <a:pPr algn="ctr"/>
            <a:r>
              <a:rPr lang="en-US" sz="1600" dirty="0" smtClean="0">
                <a:latin typeface="Arial" panose="020B0604020202020204" pitchFamily="34" charset="0"/>
                <a:cs typeface="Arial" panose="020B0604020202020204" pitchFamily="34" charset="0"/>
              </a:rPr>
              <a:t>IBM Watson </a:t>
            </a:r>
            <a:r>
              <a:rPr lang="en-US" sz="1600" dirty="0" err="1" smtClean="0">
                <a:latin typeface="Arial" panose="020B0604020202020204" pitchFamily="34" charset="0"/>
                <a:cs typeface="Arial" panose="020B0604020202020204" pitchFamily="34" charset="0"/>
              </a:rPr>
              <a:t>IoT</a:t>
            </a:r>
            <a:r>
              <a:rPr lang="en-US" sz="1600" dirty="0" smtClean="0">
                <a:latin typeface="Arial" panose="020B0604020202020204" pitchFamily="34" charset="0"/>
                <a:cs typeface="Arial" panose="020B0604020202020204" pitchFamily="34" charset="0"/>
              </a:rPr>
              <a:t> Cloud Platform</a:t>
            </a:r>
            <a:endParaRPr lang="en-IN" sz="1600" dirty="0">
              <a:latin typeface="Arial" panose="020B0604020202020204" pitchFamily="34" charset="0"/>
              <a:cs typeface="Arial" panose="020B0604020202020204" pitchFamily="34" charset="0"/>
            </a:endParaRPr>
          </a:p>
        </p:txBody>
      </p:sp>
      <p:sp>
        <p:nvSpPr>
          <p:cNvPr id="5" name="Rectangle 4"/>
          <p:cNvSpPr/>
          <p:nvPr/>
        </p:nvSpPr>
        <p:spPr>
          <a:xfrm>
            <a:off x="2730908" y="1681319"/>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Arial" panose="020B0604020202020204" pitchFamily="34" charset="0"/>
                <a:cs typeface="Arial" panose="020B0604020202020204" pitchFamily="34" charset="0"/>
              </a:rPr>
              <a:t>IoT</a:t>
            </a:r>
            <a:r>
              <a:rPr lang="en-US" sz="1600" dirty="0" smtClean="0">
                <a:latin typeface="Arial" panose="020B0604020202020204" pitchFamily="34" charset="0"/>
                <a:cs typeface="Arial" panose="020B0604020202020204" pitchFamily="34" charset="0"/>
              </a:rPr>
              <a:t> connected sensors</a:t>
            </a:r>
            <a:endParaRPr lang="en-IN" sz="1600" dirty="0">
              <a:latin typeface="Arial" panose="020B0604020202020204" pitchFamily="34" charset="0"/>
              <a:cs typeface="Arial" panose="020B0604020202020204" pitchFamily="34" charset="0"/>
            </a:endParaRPr>
          </a:p>
        </p:txBody>
      </p:sp>
      <p:cxnSp>
        <p:nvCxnSpPr>
          <p:cNvPr id="7" name="Straight Arrow Connector 6"/>
          <p:cNvCxnSpPr>
            <a:stCxn id="4" idx="3"/>
            <a:endCxn id="5" idx="1"/>
          </p:cNvCxnSpPr>
          <p:nvPr/>
        </p:nvCxnSpPr>
        <p:spPr>
          <a:xfrm>
            <a:off x="2148344" y="2256506"/>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66070" y="1681319"/>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Data Collected</a:t>
            </a:r>
          </a:p>
          <a:p>
            <a:pPr algn="ctr"/>
            <a:r>
              <a:rPr lang="en-US" sz="1600" dirty="0" smtClean="0">
                <a:latin typeface="Arial" panose="020B0604020202020204" pitchFamily="34" charset="0"/>
                <a:cs typeface="Arial" panose="020B0604020202020204" pitchFamily="34" charset="0"/>
              </a:rPr>
              <a:t>(noise levels)</a:t>
            </a:r>
            <a:endParaRPr lang="en-IN" sz="1600" dirty="0">
              <a:latin typeface="Arial" panose="020B0604020202020204" pitchFamily="34" charset="0"/>
              <a:cs typeface="Arial" panose="020B0604020202020204" pitchFamily="34" charset="0"/>
            </a:endParaRPr>
          </a:p>
        </p:txBody>
      </p:sp>
      <p:cxnSp>
        <p:nvCxnSpPr>
          <p:cNvPr id="9" name="Straight Arrow Connector 8"/>
          <p:cNvCxnSpPr>
            <a:endCxn id="8" idx="1"/>
          </p:cNvCxnSpPr>
          <p:nvPr/>
        </p:nvCxnSpPr>
        <p:spPr>
          <a:xfrm>
            <a:off x="4483506" y="2256506"/>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401232" y="1681319"/>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latin typeface="Arial" panose="020B0604020202020204" pitchFamily="34" charset="0"/>
                <a:cs typeface="Arial" panose="020B0604020202020204" pitchFamily="34" charset="0"/>
              </a:rPr>
              <a:t>IoT</a:t>
            </a:r>
            <a:r>
              <a:rPr lang="en-US" sz="1600" dirty="0" smtClean="0">
                <a:latin typeface="Arial" panose="020B0604020202020204" pitchFamily="34" charset="0"/>
                <a:cs typeface="Arial" panose="020B0604020202020204" pitchFamily="34" charset="0"/>
              </a:rPr>
              <a:t> transferring data to info. </a:t>
            </a:r>
            <a:r>
              <a:rPr lang="en-US" sz="1600" dirty="0" err="1" smtClean="0">
                <a:latin typeface="Arial" panose="020B0604020202020204" pitchFamily="34" charset="0"/>
                <a:cs typeface="Arial" panose="020B0604020202020204" pitchFamily="34" charset="0"/>
              </a:rPr>
              <a:t>centre</a:t>
            </a:r>
            <a:endParaRPr lang="en-IN" sz="1600" dirty="0">
              <a:latin typeface="Arial" panose="020B0604020202020204" pitchFamily="34" charset="0"/>
              <a:cs typeface="Arial" panose="020B0604020202020204" pitchFamily="34" charset="0"/>
            </a:endParaRPr>
          </a:p>
        </p:txBody>
      </p:sp>
      <p:cxnSp>
        <p:nvCxnSpPr>
          <p:cNvPr id="11" name="Straight Arrow Connector 10"/>
          <p:cNvCxnSpPr>
            <a:endCxn id="10" idx="1"/>
          </p:cNvCxnSpPr>
          <p:nvPr/>
        </p:nvCxnSpPr>
        <p:spPr>
          <a:xfrm>
            <a:off x="6818668" y="2256506"/>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736394" y="1681319"/>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IBM Advanced Analytic Engine &amp; AI predict Things</a:t>
            </a:r>
            <a:endParaRPr lang="en-IN" sz="1600" dirty="0">
              <a:latin typeface="Arial" panose="020B0604020202020204" pitchFamily="34" charset="0"/>
              <a:cs typeface="Arial" panose="020B0604020202020204" pitchFamily="34" charset="0"/>
            </a:endParaRPr>
          </a:p>
        </p:txBody>
      </p:sp>
      <p:cxnSp>
        <p:nvCxnSpPr>
          <p:cNvPr id="13" name="Straight Arrow Connector 12"/>
          <p:cNvCxnSpPr>
            <a:endCxn id="12" idx="1"/>
          </p:cNvCxnSpPr>
          <p:nvPr/>
        </p:nvCxnSpPr>
        <p:spPr>
          <a:xfrm>
            <a:off x="9153830" y="2256506"/>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78310" y="3559741"/>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Identified likely causes and suggest potential problems</a:t>
            </a:r>
            <a:endParaRPr lang="en-IN" sz="1600" dirty="0">
              <a:latin typeface="Arial" panose="020B0604020202020204" pitchFamily="34" charset="0"/>
              <a:cs typeface="Arial" panose="020B0604020202020204" pitchFamily="34" charset="0"/>
            </a:endParaRPr>
          </a:p>
        </p:txBody>
      </p:sp>
      <p:cxnSp>
        <p:nvCxnSpPr>
          <p:cNvPr id="17" name="Elbow Connector 16"/>
          <p:cNvCxnSpPr>
            <a:stCxn id="12" idx="3"/>
            <a:endCxn id="14" idx="1"/>
          </p:cNvCxnSpPr>
          <p:nvPr/>
        </p:nvCxnSpPr>
        <p:spPr>
          <a:xfrm flipH="1">
            <a:off x="978310" y="2256506"/>
            <a:ext cx="10510682" cy="1878422"/>
          </a:xfrm>
          <a:prstGeom prst="bentConnector5">
            <a:avLst>
              <a:gd name="adj1" fmla="val -2175"/>
              <a:gd name="adj2" fmla="val 50000"/>
              <a:gd name="adj3" fmla="val 102175"/>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38428" y="4710115"/>
            <a:ext cx="189026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Predictive power</a:t>
            </a:r>
            <a:endParaRPr lang="en-IN" dirty="0">
              <a:latin typeface="Arial" panose="020B0604020202020204" pitchFamily="34" charset="0"/>
              <a:cs typeface="Arial" panose="020B0604020202020204" pitchFamily="34" charset="0"/>
            </a:endParaRPr>
          </a:p>
        </p:txBody>
      </p:sp>
      <p:cxnSp>
        <p:nvCxnSpPr>
          <p:cNvPr id="21" name="Straight Arrow Connector 20"/>
          <p:cNvCxnSpPr>
            <a:stCxn id="14" idx="3"/>
            <a:endCxn id="22" idx="1"/>
          </p:cNvCxnSpPr>
          <p:nvPr/>
        </p:nvCxnSpPr>
        <p:spPr>
          <a:xfrm>
            <a:off x="2730908" y="4134928"/>
            <a:ext cx="583115" cy="8037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14023" y="4754050"/>
            <a:ext cx="163378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Future Design</a:t>
            </a:r>
            <a:endParaRPr lang="en-IN" dirty="0">
              <a:latin typeface="Arial" panose="020B0604020202020204" pitchFamily="34" charset="0"/>
              <a:cs typeface="Arial" panose="020B0604020202020204" pitchFamily="34" charset="0"/>
            </a:endParaRPr>
          </a:p>
        </p:txBody>
      </p:sp>
      <p:sp>
        <p:nvSpPr>
          <p:cNvPr id="26" name="Rectangle 25"/>
          <p:cNvSpPr/>
          <p:nvPr/>
        </p:nvSpPr>
        <p:spPr>
          <a:xfrm>
            <a:off x="3314023" y="3559741"/>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Financial aspects of managing the elevators.</a:t>
            </a:r>
            <a:endParaRPr lang="en-IN" sz="1600" dirty="0">
              <a:latin typeface="Arial" panose="020B0604020202020204" pitchFamily="34" charset="0"/>
              <a:cs typeface="Arial" panose="020B0604020202020204" pitchFamily="34" charset="0"/>
            </a:endParaRPr>
          </a:p>
        </p:txBody>
      </p:sp>
      <p:cxnSp>
        <p:nvCxnSpPr>
          <p:cNvPr id="27" name="Straight Arrow Connector 26"/>
          <p:cNvCxnSpPr>
            <a:endCxn id="26" idx="1"/>
          </p:cNvCxnSpPr>
          <p:nvPr/>
        </p:nvCxnSpPr>
        <p:spPr>
          <a:xfrm>
            <a:off x="2731459" y="4134928"/>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3"/>
            <a:endCxn id="32" idx="1"/>
          </p:cNvCxnSpPr>
          <p:nvPr/>
        </p:nvCxnSpPr>
        <p:spPr>
          <a:xfrm>
            <a:off x="2730908" y="4134928"/>
            <a:ext cx="583115" cy="161694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314023" y="5176686"/>
            <a:ext cx="175259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Service Cloud Lightning and Field Service Lightning</a:t>
            </a:r>
            <a:endParaRPr lang="en-IN" sz="1600" dirty="0">
              <a:latin typeface="Arial" panose="020B0604020202020204" pitchFamily="34" charset="0"/>
              <a:cs typeface="Arial" panose="020B0604020202020204" pitchFamily="34" charset="0"/>
            </a:endParaRPr>
          </a:p>
        </p:txBody>
      </p:sp>
      <p:sp>
        <p:nvSpPr>
          <p:cNvPr id="35" name="TextBox 34"/>
          <p:cNvSpPr txBox="1"/>
          <p:nvPr/>
        </p:nvSpPr>
        <p:spPr>
          <a:xfrm>
            <a:off x="1530751" y="6327059"/>
            <a:ext cx="2621230"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Salesforce service tools</a:t>
            </a:r>
            <a:endParaRPr lang="en-IN" dirty="0">
              <a:latin typeface="Arial" panose="020B0604020202020204" pitchFamily="34" charset="0"/>
              <a:cs typeface="Arial" panose="020B0604020202020204" pitchFamily="34" charset="0"/>
            </a:endParaRPr>
          </a:p>
        </p:txBody>
      </p:sp>
      <p:sp>
        <p:nvSpPr>
          <p:cNvPr id="36" name="Rectangle 35"/>
          <p:cNvSpPr/>
          <p:nvPr/>
        </p:nvSpPr>
        <p:spPr>
          <a:xfrm>
            <a:off x="5648634" y="5176686"/>
            <a:ext cx="3023418" cy="115037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Emergencies – Dispatching technicians to the site</a:t>
            </a:r>
            <a:endParaRPr lang="en-IN" sz="1600" dirty="0">
              <a:latin typeface="Arial" panose="020B0604020202020204" pitchFamily="34" charset="0"/>
              <a:cs typeface="Arial" panose="020B0604020202020204" pitchFamily="34" charset="0"/>
            </a:endParaRPr>
          </a:p>
        </p:txBody>
      </p:sp>
      <p:cxnSp>
        <p:nvCxnSpPr>
          <p:cNvPr id="37" name="Straight Arrow Connector 36"/>
          <p:cNvCxnSpPr>
            <a:endCxn id="36" idx="1"/>
          </p:cNvCxnSpPr>
          <p:nvPr/>
        </p:nvCxnSpPr>
        <p:spPr>
          <a:xfrm>
            <a:off x="5066070" y="5751873"/>
            <a:ext cx="582564"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3"/>
            <a:endCxn id="41" idx="1"/>
          </p:cNvCxnSpPr>
          <p:nvPr/>
        </p:nvCxnSpPr>
        <p:spPr>
          <a:xfrm flipV="1">
            <a:off x="8672052" y="4710239"/>
            <a:ext cx="1024236" cy="104163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9696288" y="4540962"/>
            <a:ext cx="2217953"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Minimized downtime</a:t>
            </a:r>
            <a:endParaRPr lang="en-IN" sz="1600" dirty="0">
              <a:latin typeface="Arial" panose="020B0604020202020204" pitchFamily="34" charset="0"/>
              <a:cs typeface="Arial" panose="020B0604020202020204" pitchFamily="34" charset="0"/>
            </a:endParaRPr>
          </a:p>
        </p:txBody>
      </p:sp>
      <p:cxnSp>
        <p:nvCxnSpPr>
          <p:cNvPr id="45" name="Straight Arrow Connector 44"/>
          <p:cNvCxnSpPr>
            <a:stCxn id="36" idx="3"/>
            <a:endCxn id="46" idx="1"/>
          </p:cNvCxnSpPr>
          <p:nvPr/>
        </p:nvCxnSpPr>
        <p:spPr>
          <a:xfrm flipV="1">
            <a:off x="8672052" y="4954660"/>
            <a:ext cx="1024236" cy="7972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96288" y="4785383"/>
            <a:ext cx="2377728"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Shortened Repair time</a:t>
            </a:r>
            <a:endParaRPr lang="en-IN" sz="1600" dirty="0">
              <a:latin typeface="Arial" panose="020B0604020202020204" pitchFamily="34" charset="0"/>
              <a:cs typeface="Arial" panose="020B0604020202020204" pitchFamily="34" charset="0"/>
            </a:endParaRPr>
          </a:p>
        </p:txBody>
      </p:sp>
      <p:cxnSp>
        <p:nvCxnSpPr>
          <p:cNvPr id="51" name="Straight Arrow Connector 50"/>
          <p:cNvCxnSpPr>
            <a:stCxn id="36" idx="3"/>
            <a:endCxn id="52" idx="1"/>
          </p:cNvCxnSpPr>
          <p:nvPr/>
        </p:nvCxnSpPr>
        <p:spPr>
          <a:xfrm flipV="1">
            <a:off x="8672052" y="5262553"/>
            <a:ext cx="1064342" cy="48932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736394" y="5093276"/>
            <a:ext cx="2217953"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Trouble-free rides</a:t>
            </a:r>
            <a:endParaRPr lang="en-IN" sz="1600" dirty="0">
              <a:latin typeface="Arial" panose="020B0604020202020204" pitchFamily="34" charset="0"/>
              <a:cs typeface="Arial" panose="020B0604020202020204" pitchFamily="34" charset="0"/>
            </a:endParaRPr>
          </a:p>
        </p:txBody>
      </p:sp>
      <p:cxnSp>
        <p:nvCxnSpPr>
          <p:cNvPr id="58" name="Straight Arrow Connector 57"/>
          <p:cNvCxnSpPr>
            <a:stCxn id="36" idx="3"/>
            <a:endCxn id="59" idx="1"/>
          </p:cNvCxnSpPr>
          <p:nvPr/>
        </p:nvCxnSpPr>
        <p:spPr>
          <a:xfrm flipV="1">
            <a:off x="8672052" y="5724116"/>
            <a:ext cx="1024237" cy="2775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96289" y="5431728"/>
            <a:ext cx="2377728" cy="584775"/>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Optimize maintenance staff</a:t>
            </a:r>
            <a:endParaRPr lang="en-IN" sz="1600" dirty="0">
              <a:latin typeface="Arial" panose="020B0604020202020204" pitchFamily="34" charset="0"/>
              <a:cs typeface="Arial" panose="020B0604020202020204" pitchFamily="34" charset="0"/>
            </a:endParaRPr>
          </a:p>
        </p:txBody>
      </p:sp>
      <p:cxnSp>
        <p:nvCxnSpPr>
          <p:cNvPr id="63" name="Straight Arrow Connector 62"/>
          <p:cNvCxnSpPr>
            <a:stCxn id="36" idx="3"/>
            <a:endCxn id="64" idx="1"/>
          </p:cNvCxnSpPr>
          <p:nvPr/>
        </p:nvCxnSpPr>
        <p:spPr>
          <a:xfrm>
            <a:off x="8672052" y="5751873"/>
            <a:ext cx="1064342" cy="5324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9736394" y="6115035"/>
            <a:ext cx="2217953"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Trouble-free rides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480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anim calcmode="lin" valueType="num">
                                      <p:cBhvr>
                                        <p:cTn id="49" dur="1000" fill="hold"/>
                                        <p:tgtEl>
                                          <p:spTgt spid="12"/>
                                        </p:tgtEl>
                                        <p:attrNameLst>
                                          <p:attrName>ppt_x</p:attrName>
                                        </p:attrNameLst>
                                      </p:cBhvr>
                                      <p:tavLst>
                                        <p:tav tm="0">
                                          <p:val>
                                            <p:strVal val="#ppt_x"/>
                                          </p:val>
                                        </p:tav>
                                        <p:tav tm="100000">
                                          <p:val>
                                            <p:strVal val="#ppt_x"/>
                                          </p:val>
                                        </p:tav>
                                      </p:tavLst>
                                    </p:anim>
                                    <p:anim calcmode="lin" valueType="num">
                                      <p:cBhvr>
                                        <p:cTn id="50" dur="1000" fill="hold"/>
                                        <p:tgtEl>
                                          <p:spTgt spid="12"/>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anim calcmode="lin" valueType="num">
                                      <p:cBhvr>
                                        <p:cTn id="66" dur="1000" fill="hold"/>
                                        <p:tgtEl>
                                          <p:spTgt spid="14"/>
                                        </p:tgtEl>
                                        <p:attrNameLst>
                                          <p:attrName>ppt_x</p:attrName>
                                        </p:attrNameLst>
                                      </p:cBhvr>
                                      <p:tavLst>
                                        <p:tav tm="0">
                                          <p:val>
                                            <p:strVal val="#ppt_x"/>
                                          </p:val>
                                        </p:tav>
                                        <p:tav tm="100000">
                                          <p:val>
                                            <p:strVal val="#ppt_x"/>
                                          </p:val>
                                        </p:tav>
                                      </p:tavLst>
                                    </p:anim>
                                    <p:anim calcmode="lin" valueType="num">
                                      <p:cBhvr>
                                        <p:cTn id="6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0"/>
                                        <p:tgtEl>
                                          <p:spTgt spid="27"/>
                                        </p:tgtEl>
                                      </p:cBhvr>
                                    </p:animEffect>
                                    <p:anim calcmode="lin" valueType="num">
                                      <p:cBhvr>
                                        <p:cTn id="80" dur="1000" fill="hold"/>
                                        <p:tgtEl>
                                          <p:spTgt spid="27"/>
                                        </p:tgtEl>
                                        <p:attrNameLst>
                                          <p:attrName>ppt_x</p:attrName>
                                        </p:attrNameLst>
                                      </p:cBhvr>
                                      <p:tavLst>
                                        <p:tav tm="0">
                                          <p:val>
                                            <p:strVal val="#ppt_x"/>
                                          </p:val>
                                        </p:tav>
                                        <p:tav tm="100000">
                                          <p:val>
                                            <p:strVal val="#ppt_x"/>
                                          </p:val>
                                        </p:tav>
                                      </p:tavLst>
                                    </p:anim>
                                    <p:anim calcmode="lin" valueType="num">
                                      <p:cBhvr>
                                        <p:cTn id="81" dur="1000" fill="hold"/>
                                        <p:tgtEl>
                                          <p:spTgt spid="2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1000"/>
                                        <p:tgtEl>
                                          <p:spTgt spid="26"/>
                                        </p:tgtEl>
                                      </p:cBhvr>
                                    </p:animEffect>
                                    <p:anim calcmode="lin" valueType="num">
                                      <p:cBhvr>
                                        <p:cTn id="85" dur="1000" fill="hold"/>
                                        <p:tgtEl>
                                          <p:spTgt spid="26"/>
                                        </p:tgtEl>
                                        <p:attrNameLst>
                                          <p:attrName>ppt_x</p:attrName>
                                        </p:attrNameLst>
                                      </p:cBhvr>
                                      <p:tavLst>
                                        <p:tav tm="0">
                                          <p:val>
                                            <p:strVal val="#ppt_x"/>
                                          </p:val>
                                        </p:tav>
                                        <p:tav tm="100000">
                                          <p:val>
                                            <p:strVal val="#ppt_x"/>
                                          </p:val>
                                        </p:tav>
                                      </p:tavLst>
                                    </p:anim>
                                    <p:anim calcmode="lin" valueType="num">
                                      <p:cBhvr>
                                        <p:cTn id="8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0"/>
                                        <p:tgtEl>
                                          <p:spTgt spid="22"/>
                                        </p:tgtEl>
                                      </p:cBhvr>
                                    </p:animEffect>
                                    <p:anim calcmode="lin" valueType="num">
                                      <p:cBhvr>
                                        <p:cTn id="97" dur="1000" fill="hold"/>
                                        <p:tgtEl>
                                          <p:spTgt spid="22"/>
                                        </p:tgtEl>
                                        <p:attrNameLst>
                                          <p:attrName>ppt_x</p:attrName>
                                        </p:attrNameLst>
                                      </p:cBhvr>
                                      <p:tavLst>
                                        <p:tav tm="0">
                                          <p:val>
                                            <p:strVal val="#ppt_x"/>
                                          </p:val>
                                        </p:tav>
                                        <p:tav tm="100000">
                                          <p:val>
                                            <p:strVal val="#ppt_x"/>
                                          </p:val>
                                        </p:tav>
                                      </p:tavLst>
                                    </p:anim>
                                    <p:anim calcmode="lin" valueType="num">
                                      <p:cBhvr>
                                        <p:cTn id="9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anim calcmode="lin" valueType="num">
                                      <p:cBhvr>
                                        <p:cTn id="104" dur="1000" fill="hold"/>
                                        <p:tgtEl>
                                          <p:spTgt spid="29"/>
                                        </p:tgtEl>
                                        <p:attrNameLst>
                                          <p:attrName>ppt_x</p:attrName>
                                        </p:attrNameLst>
                                      </p:cBhvr>
                                      <p:tavLst>
                                        <p:tav tm="0">
                                          <p:val>
                                            <p:strVal val="#ppt_x"/>
                                          </p:val>
                                        </p:tav>
                                        <p:tav tm="100000">
                                          <p:val>
                                            <p:strVal val="#ppt_x"/>
                                          </p:val>
                                        </p:tav>
                                      </p:tavLst>
                                    </p:anim>
                                    <p:anim calcmode="lin" valueType="num">
                                      <p:cBhvr>
                                        <p:cTn id="105" dur="1000" fill="hold"/>
                                        <p:tgtEl>
                                          <p:spTgt spid="29"/>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1000"/>
                                        <p:tgtEl>
                                          <p:spTgt spid="35"/>
                                        </p:tgtEl>
                                      </p:cBhvr>
                                    </p:animEffect>
                                    <p:anim calcmode="lin" valueType="num">
                                      <p:cBhvr>
                                        <p:cTn id="114" dur="1000" fill="hold"/>
                                        <p:tgtEl>
                                          <p:spTgt spid="35"/>
                                        </p:tgtEl>
                                        <p:attrNameLst>
                                          <p:attrName>ppt_x</p:attrName>
                                        </p:attrNameLst>
                                      </p:cBhvr>
                                      <p:tavLst>
                                        <p:tav tm="0">
                                          <p:val>
                                            <p:strVal val="#ppt_x"/>
                                          </p:val>
                                        </p:tav>
                                        <p:tav tm="100000">
                                          <p:val>
                                            <p:strVal val="#ppt_x"/>
                                          </p:val>
                                        </p:tav>
                                      </p:tavLst>
                                    </p:anim>
                                    <p:anim calcmode="lin" valueType="num">
                                      <p:cBhvr>
                                        <p:cTn id="11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1000"/>
                                        <p:tgtEl>
                                          <p:spTgt spid="36"/>
                                        </p:tgtEl>
                                      </p:cBhvr>
                                    </p:animEffect>
                                    <p:anim calcmode="lin" valueType="num">
                                      <p:cBhvr>
                                        <p:cTn id="126" dur="1000" fill="hold"/>
                                        <p:tgtEl>
                                          <p:spTgt spid="36"/>
                                        </p:tgtEl>
                                        <p:attrNameLst>
                                          <p:attrName>ppt_x</p:attrName>
                                        </p:attrNameLst>
                                      </p:cBhvr>
                                      <p:tavLst>
                                        <p:tav tm="0">
                                          <p:val>
                                            <p:strVal val="#ppt_x"/>
                                          </p:val>
                                        </p:tav>
                                        <p:tav tm="100000">
                                          <p:val>
                                            <p:strVal val="#ppt_x"/>
                                          </p:val>
                                        </p:tav>
                                      </p:tavLst>
                                    </p:anim>
                                    <p:anim calcmode="lin" valueType="num">
                                      <p:cBhvr>
                                        <p:cTn id="12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6" presetClass="entr" presetSubtype="16" fill="hold"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circle(in)">
                                      <p:cBhvr>
                                        <p:cTn id="132" dur="2000"/>
                                        <p:tgtEl>
                                          <p:spTgt spid="40"/>
                                        </p:tgtEl>
                                      </p:cBhvr>
                                    </p:animEffect>
                                  </p:childTnLst>
                                </p:cTn>
                              </p:par>
                              <p:par>
                                <p:cTn id="133" presetID="6" presetClass="entr" presetSubtype="16" fill="hold" grpId="0" nodeType="with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circle(in)">
                                      <p:cBhvr>
                                        <p:cTn id="135" dur="2000"/>
                                        <p:tgtEl>
                                          <p:spTgt spid="41"/>
                                        </p:tgtEl>
                                      </p:cBhvr>
                                    </p:animEffect>
                                  </p:childTnLst>
                                </p:cTn>
                              </p:par>
                              <p:par>
                                <p:cTn id="136" presetID="6" presetClass="entr" presetSubtype="16"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circle(in)">
                                      <p:cBhvr>
                                        <p:cTn id="138" dur="2000"/>
                                        <p:tgtEl>
                                          <p:spTgt spid="45"/>
                                        </p:tgtEl>
                                      </p:cBhvr>
                                    </p:animEffect>
                                  </p:childTnLst>
                                </p:cTn>
                              </p:par>
                              <p:par>
                                <p:cTn id="139" presetID="6" presetClass="entr" presetSubtype="16" fill="hold" grpId="0" nodeType="withEffect">
                                  <p:stCondLst>
                                    <p:cond delay="0"/>
                                  </p:stCondLst>
                                  <p:childTnLst>
                                    <p:set>
                                      <p:cBhvr>
                                        <p:cTn id="140" dur="1" fill="hold">
                                          <p:stCondLst>
                                            <p:cond delay="0"/>
                                          </p:stCondLst>
                                        </p:cTn>
                                        <p:tgtEl>
                                          <p:spTgt spid="46"/>
                                        </p:tgtEl>
                                        <p:attrNameLst>
                                          <p:attrName>style.visibility</p:attrName>
                                        </p:attrNameLst>
                                      </p:cBhvr>
                                      <p:to>
                                        <p:strVal val="visible"/>
                                      </p:to>
                                    </p:set>
                                    <p:animEffect transition="in" filter="circle(in)">
                                      <p:cBhvr>
                                        <p:cTn id="141" dur="2000"/>
                                        <p:tgtEl>
                                          <p:spTgt spid="46"/>
                                        </p:tgtEl>
                                      </p:cBhvr>
                                    </p:animEffect>
                                  </p:childTnLst>
                                </p:cTn>
                              </p:par>
                              <p:par>
                                <p:cTn id="142" presetID="6" presetClass="entr" presetSubtype="16" fill="hold"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circle(in)">
                                      <p:cBhvr>
                                        <p:cTn id="144" dur="2000"/>
                                        <p:tgtEl>
                                          <p:spTgt spid="51"/>
                                        </p:tgtEl>
                                      </p:cBhvr>
                                    </p:animEffect>
                                  </p:childTnLst>
                                </p:cTn>
                              </p:par>
                              <p:par>
                                <p:cTn id="145" presetID="6" presetClass="entr" presetSubtype="16"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circle(in)">
                                      <p:cBhvr>
                                        <p:cTn id="147" dur="2000"/>
                                        <p:tgtEl>
                                          <p:spTgt spid="52"/>
                                        </p:tgtEl>
                                      </p:cBhvr>
                                    </p:animEffect>
                                  </p:childTnLst>
                                </p:cTn>
                              </p:par>
                              <p:par>
                                <p:cTn id="148" presetID="6" presetClass="entr" presetSubtype="16" fill="hold" nodeType="with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circle(in)">
                                      <p:cBhvr>
                                        <p:cTn id="150" dur="2000"/>
                                        <p:tgtEl>
                                          <p:spTgt spid="58"/>
                                        </p:tgtEl>
                                      </p:cBhvr>
                                    </p:animEffect>
                                  </p:childTnLst>
                                </p:cTn>
                              </p:par>
                              <p:par>
                                <p:cTn id="151" presetID="6" presetClass="entr" presetSubtype="16" fill="hold" grpId="0" nodeType="withEffect">
                                  <p:stCondLst>
                                    <p:cond delay="0"/>
                                  </p:stCondLst>
                                  <p:childTnLst>
                                    <p:set>
                                      <p:cBhvr>
                                        <p:cTn id="152" dur="1" fill="hold">
                                          <p:stCondLst>
                                            <p:cond delay="0"/>
                                          </p:stCondLst>
                                        </p:cTn>
                                        <p:tgtEl>
                                          <p:spTgt spid="59"/>
                                        </p:tgtEl>
                                        <p:attrNameLst>
                                          <p:attrName>style.visibility</p:attrName>
                                        </p:attrNameLst>
                                      </p:cBhvr>
                                      <p:to>
                                        <p:strVal val="visible"/>
                                      </p:to>
                                    </p:set>
                                    <p:animEffect transition="in" filter="circle(in)">
                                      <p:cBhvr>
                                        <p:cTn id="153" dur="2000"/>
                                        <p:tgtEl>
                                          <p:spTgt spid="59"/>
                                        </p:tgtEl>
                                      </p:cBhvr>
                                    </p:animEffect>
                                  </p:childTnLst>
                                </p:cTn>
                              </p:par>
                              <p:par>
                                <p:cTn id="154" presetID="6" presetClass="entr" presetSubtype="16" fill="hold" nodeType="withEffect">
                                  <p:stCondLst>
                                    <p:cond delay="0"/>
                                  </p:stCondLst>
                                  <p:childTnLst>
                                    <p:set>
                                      <p:cBhvr>
                                        <p:cTn id="155" dur="1" fill="hold">
                                          <p:stCondLst>
                                            <p:cond delay="0"/>
                                          </p:stCondLst>
                                        </p:cTn>
                                        <p:tgtEl>
                                          <p:spTgt spid="63"/>
                                        </p:tgtEl>
                                        <p:attrNameLst>
                                          <p:attrName>style.visibility</p:attrName>
                                        </p:attrNameLst>
                                      </p:cBhvr>
                                      <p:to>
                                        <p:strVal val="visible"/>
                                      </p:to>
                                    </p:set>
                                    <p:animEffect transition="in" filter="circle(in)">
                                      <p:cBhvr>
                                        <p:cTn id="156" dur="2000"/>
                                        <p:tgtEl>
                                          <p:spTgt spid="63"/>
                                        </p:tgtEl>
                                      </p:cBhvr>
                                    </p:animEffect>
                                  </p:childTnLst>
                                </p:cTn>
                              </p:par>
                              <p:par>
                                <p:cTn id="157" presetID="6" presetClass="entr" presetSubtype="16" fill="hold" grpId="0" nodeType="withEffect">
                                  <p:stCondLst>
                                    <p:cond delay="0"/>
                                  </p:stCondLst>
                                  <p:childTnLst>
                                    <p:set>
                                      <p:cBhvr>
                                        <p:cTn id="158" dur="1" fill="hold">
                                          <p:stCondLst>
                                            <p:cond delay="0"/>
                                          </p:stCondLst>
                                        </p:cTn>
                                        <p:tgtEl>
                                          <p:spTgt spid="64"/>
                                        </p:tgtEl>
                                        <p:attrNameLst>
                                          <p:attrName>style.visibility</p:attrName>
                                        </p:attrNameLst>
                                      </p:cBhvr>
                                      <p:to>
                                        <p:strVal val="visible"/>
                                      </p:to>
                                    </p:set>
                                    <p:animEffect transition="in" filter="circle(in)">
                                      <p:cBhvr>
                                        <p:cTn id="159"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10" grpId="0" animBg="1"/>
      <p:bldP spid="12" grpId="0" animBg="1"/>
      <p:bldP spid="14" grpId="0" animBg="1"/>
      <p:bldP spid="19" grpId="0"/>
      <p:bldP spid="22" grpId="0"/>
      <p:bldP spid="26" grpId="0" animBg="1"/>
      <p:bldP spid="32" grpId="0" animBg="1"/>
      <p:bldP spid="35" grpId="0"/>
      <p:bldP spid="36" grpId="0" animBg="1"/>
      <p:bldP spid="41" grpId="0"/>
      <p:bldP spid="46" grpId="0"/>
      <p:bldP spid="52" grpId="0"/>
      <p:bldP spid="59"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3600" b="1" dirty="0" smtClean="0">
                <a:latin typeface="Arial" panose="020B0604020202020204" pitchFamily="34" charset="0"/>
                <a:cs typeface="Arial" panose="020B0604020202020204" pitchFamily="34" charset="0"/>
              </a:rPr>
              <a:t>Changing business environments and evolving needs for decision support and analytics</a:t>
            </a:r>
            <a:endParaRPr lang="en-IN" sz="36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lnSpcReduction="10000"/>
          </a:bodyPr>
          <a:lstStyle/>
          <a:p>
            <a:pPr algn="just"/>
            <a:r>
              <a:rPr lang="en-US" dirty="0">
                <a:latin typeface="Arial" panose="020B0604020202020204" pitchFamily="34" charset="0"/>
                <a:cs typeface="Arial" panose="020B0604020202020204" pitchFamily="34" charset="0"/>
              </a:rPr>
              <a:t>Decision making is one of the most important activities in </a:t>
            </a:r>
            <a:r>
              <a:rPr lang="en-US" dirty="0" smtClean="0">
                <a:latin typeface="Arial" panose="020B0604020202020204" pitchFamily="34" charset="0"/>
                <a:cs typeface="Arial" panose="020B0604020202020204" pitchFamily="34" charset="0"/>
              </a:rPr>
              <a:t>organizations</a:t>
            </a:r>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Decision </a:t>
            </a:r>
            <a:r>
              <a:rPr lang="en-US" dirty="0">
                <a:latin typeface="Arial" panose="020B0604020202020204" pitchFamily="34" charset="0"/>
                <a:cs typeface="Arial" panose="020B0604020202020204" pitchFamily="34" charset="0"/>
              </a:rPr>
              <a:t>making leads to the </a:t>
            </a:r>
            <a:r>
              <a:rPr lang="en-US" b="1" dirty="0">
                <a:solidFill>
                  <a:srgbClr val="0000FF"/>
                </a:solidFill>
                <a:latin typeface="Arial" panose="020B0604020202020204" pitchFamily="34" charset="0"/>
                <a:cs typeface="Arial" panose="020B0604020202020204" pitchFamily="34" charset="0"/>
              </a:rPr>
              <a:t>success or failure </a:t>
            </a:r>
            <a:r>
              <a:rPr lang="en-US" dirty="0">
                <a:latin typeface="Arial" panose="020B0604020202020204" pitchFamily="34" charset="0"/>
                <a:cs typeface="Arial" panose="020B0604020202020204" pitchFamily="34" charset="0"/>
              </a:rPr>
              <a:t>of organizations</a:t>
            </a:r>
          </a:p>
          <a:p>
            <a:pPr algn="just"/>
            <a:r>
              <a:rPr lang="en-US" dirty="0" smtClean="0">
                <a:latin typeface="Arial" panose="020B0604020202020204" pitchFamily="34" charset="0"/>
                <a:cs typeface="Arial" panose="020B0604020202020204" pitchFamily="34" charset="0"/>
              </a:rPr>
              <a:t>Making </a:t>
            </a:r>
            <a:r>
              <a:rPr lang="en-US" dirty="0">
                <a:latin typeface="Arial" panose="020B0604020202020204" pitchFamily="34" charset="0"/>
                <a:cs typeface="Arial" panose="020B0604020202020204" pitchFamily="34" charset="0"/>
              </a:rPr>
              <a:t>decisions is </a:t>
            </a:r>
            <a:r>
              <a:rPr lang="en-US" b="1" dirty="0">
                <a:solidFill>
                  <a:srgbClr val="0000FF"/>
                </a:solidFill>
                <a:latin typeface="Arial" panose="020B0604020202020204" pitchFamily="34" charset="0"/>
                <a:cs typeface="Arial" panose="020B0604020202020204" pitchFamily="34" charset="0"/>
              </a:rPr>
              <a:t>getting difficult </a:t>
            </a:r>
            <a:r>
              <a:rPr lang="en-US" dirty="0">
                <a:latin typeface="Arial" panose="020B0604020202020204" pitchFamily="34" charset="0"/>
                <a:cs typeface="Arial" panose="020B0604020202020204" pitchFamily="34" charset="0"/>
              </a:rPr>
              <a:t>due to </a:t>
            </a:r>
            <a:r>
              <a:rPr lang="en-US" dirty="0" smtClean="0">
                <a:latin typeface="Arial" panose="020B0604020202020204" pitchFamily="34" charset="0"/>
                <a:cs typeface="Arial" panose="020B0604020202020204" pitchFamily="34" charset="0"/>
              </a:rPr>
              <a:t>internal and </a:t>
            </a:r>
            <a:r>
              <a:rPr lang="en-US" dirty="0">
                <a:latin typeface="Arial" panose="020B0604020202020204" pitchFamily="34" charset="0"/>
                <a:cs typeface="Arial" panose="020B0604020202020204" pitchFamily="34" charset="0"/>
              </a:rPr>
              <a:t>external factors</a:t>
            </a:r>
            <a:r>
              <a:rPr lang="en-US" dirty="0" smtClean="0">
                <a:latin typeface="Arial" panose="020B0604020202020204" pitchFamily="34" charset="0"/>
                <a:cs typeface="Arial" panose="020B0604020202020204" pitchFamily="34" charset="0"/>
              </a:rPr>
              <a:t>.</a:t>
            </a:r>
          </a:p>
          <a:p>
            <a:pPr algn="just"/>
            <a:r>
              <a:rPr lang="en-US" dirty="0">
                <a:latin typeface="Arial" panose="020B0604020202020204" pitchFamily="34" charset="0"/>
                <a:cs typeface="Arial" panose="020B0604020202020204" pitchFamily="34" charset="0"/>
              </a:rPr>
              <a:t>De </a:t>
            </a:r>
            <a:r>
              <a:rPr lang="en-US" dirty="0" err="1">
                <a:latin typeface="Arial" panose="020B0604020202020204" pitchFamily="34" charset="0"/>
                <a:cs typeface="Arial" panose="020B0604020202020204" pitchFamily="34" charset="0"/>
              </a:rPr>
              <a:t>Smet</a:t>
            </a:r>
            <a:r>
              <a:rPr lang="en-US" dirty="0">
                <a:latin typeface="Arial" panose="020B0604020202020204" pitchFamily="34" charset="0"/>
                <a:cs typeface="Arial" panose="020B0604020202020204" pitchFamily="34" charset="0"/>
              </a:rPr>
              <a:t> et al. (2017) of McKinsey &amp; Company </a:t>
            </a:r>
            <a:r>
              <a:rPr lang="en-US" dirty="0" smtClean="0">
                <a:latin typeface="Arial" panose="020B0604020202020204" pitchFamily="34" charset="0"/>
                <a:cs typeface="Arial" panose="020B0604020202020204" pitchFamily="34" charset="0"/>
              </a:rPr>
              <a:t>management</a:t>
            </a:r>
          </a:p>
          <a:p>
            <a:pPr lvl="1" algn="just"/>
            <a:r>
              <a:rPr lang="en-US" dirty="0">
                <a:latin typeface="Arial" panose="020B0604020202020204" pitchFamily="34" charset="0"/>
                <a:cs typeface="Arial" panose="020B0604020202020204" pitchFamily="34" charset="0"/>
              </a:rPr>
              <a:t>Big-bet, high-risk decisions.</a:t>
            </a:r>
          </a:p>
          <a:p>
            <a:pPr lvl="1" algn="just"/>
            <a:r>
              <a:rPr lang="en-US" dirty="0" smtClean="0">
                <a:latin typeface="Arial" panose="020B0604020202020204" pitchFamily="34" charset="0"/>
                <a:cs typeface="Arial" panose="020B0604020202020204" pitchFamily="34" charset="0"/>
              </a:rPr>
              <a:t>Cross-cutting </a:t>
            </a:r>
            <a:r>
              <a:rPr lang="en-US" dirty="0">
                <a:latin typeface="Arial" panose="020B0604020202020204" pitchFamily="34" charset="0"/>
                <a:cs typeface="Arial" panose="020B0604020202020204" pitchFamily="34" charset="0"/>
              </a:rPr>
              <a:t>decisions, which are repetitive but high </a:t>
            </a:r>
            <a:r>
              <a:rPr lang="en-US" dirty="0" smtClean="0">
                <a:latin typeface="Arial" panose="020B0604020202020204" pitchFamily="34" charset="0"/>
                <a:cs typeface="Arial" panose="020B0604020202020204" pitchFamily="34" charset="0"/>
              </a:rPr>
              <a:t>risk</a:t>
            </a:r>
            <a:endParaRPr lang="en-US" dirty="0">
              <a:latin typeface="Arial" panose="020B0604020202020204" pitchFamily="34" charset="0"/>
              <a:cs typeface="Arial" panose="020B0604020202020204" pitchFamily="34" charset="0"/>
            </a:endParaRPr>
          </a:p>
          <a:p>
            <a:pPr lvl="1" algn="just"/>
            <a:r>
              <a:rPr lang="en-US" dirty="0" smtClean="0">
                <a:latin typeface="Arial" panose="020B0604020202020204" pitchFamily="34" charset="0"/>
                <a:cs typeface="Arial" panose="020B0604020202020204" pitchFamily="34" charset="0"/>
              </a:rPr>
              <a:t>Ad </a:t>
            </a:r>
            <a:r>
              <a:rPr lang="en-US" dirty="0">
                <a:latin typeface="Arial" panose="020B0604020202020204" pitchFamily="34" charset="0"/>
                <a:cs typeface="Arial" panose="020B0604020202020204" pitchFamily="34" charset="0"/>
              </a:rPr>
              <a:t>hoc decisions that arise episodically.</a:t>
            </a:r>
          </a:p>
          <a:p>
            <a:pPr lvl="1" algn="just"/>
            <a:r>
              <a:rPr lang="en-US" dirty="0" smtClean="0">
                <a:latin typeface="Arial" panose="020B0604020202020204" pitchFamily="34" charset="0"/>
                <a:cs typeface="Arial" panose="020B0604020202020204" pitchFamily="34" charset="0"/>
              </a:rPr>
              <a:t>Delegated </a:t>
            </a:r>
            <a:r>
              <a:rPr lang="en-US" dirty="0">
                <a:latin typeface="Arial" panose="020B0604020202020204" pitchFamily="34" charset="0"/>
                <a:cs typeface="Arial" panose="020B0604020202020204" pitchFamily="34" charset="0"/>
              </a:rPr>
              <a:t>decisions to individuals or small groups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37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11354</TotalTime>
  <Words>1457</Words>
  <Application>Microsoft Office PowerPoint</Application>
  <PresentationFormat>Widescreen</PresentationFormat>
  <Paragraphs>172</Paragraphs>
  <Slides>27</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vt:lpstr>
      <vt:lpstr>Calibri</vt:lpstr>
      <vt:lpstr>Calibri Light</vt:lpstr>
      <vt:lpstr>FrutigerLTPro-Bold</vt:lpstr>
      <vt:lpstr>Office Theme</vt:lpstr>
      <vt:lpstr>Introduction to Business Analytics</vt:lpstr>
      <vt:lpstr>Curtain raiser…</vt:lpstr>
      <vt:lpstr>PowerPoint Presentation</vt:lpstr>
      <vt:lpstr>Economics, Data Science and Data Analytics</vt:lpstr>
      <vt:lpstr>PowerPoint Presentation</vt:lpstr>
      <vt:lpstr>Introduction</vt:lpstr>
      <vt:lpstr>How Intelligent Systems Work for KONE Elevators and Escalators Company?</vt:lpstr>
      <vt:lpstr>Solution</vt:lpstr>
      <vt:lpstr>Changing business environments and evolving needs for decision support and analytics</vt:lpstr>
      <vt:lpstr>Decision-Making Process</vt:lpstr>
      <vt:lpstr>Data and Its Analysis in Decision Making</vt:lpstr>
      <vt:lpstr>Technologies for Data Analysis and Decision Support</vt:lpstr>
      <vt:lpstr>Simon’s Decision Making Process: Intelligence, Design, and Choice</vt:lpstr>
      <vt:lpstr>ISSUES IN DATA COLLECTION</vt:lpstr>
      <vt:lpstr>Evolution of Computerized Decision Support to Business Intelligence/Analytics/Data Science</vt:lpstr>
      <vt:lpstr>PowerPoint Presentation</vt:lpstr>
      <vt:lpstr>The Origins and Drivers of BI</vt:lpstr>
      <vt:lpstr>Data Warehouse Framework and Views</vt:lpstr>
      <vt:lpstr>Overview of BA</vt:lpstr>
      <vt:lpstr>Artificial Intelligence</vt:lpstr>
      <vt:lpstr>PowerPoint Presentation</vt:lpstr>
      <vt:lpstr>Major Goals of AI</vt:lpstr>
      <vt:lpstr>Drivers of AI</vt:lpstr>
      <vt:lpstr>Applications of AI</vt:lpstr>
      <vt:lpstr>PowerPoint Presentation</vt:lpstr>
      <vt:lpstr>DATA</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Microsoft account</dc:creator>
  <cp:lastModifiedBy>Microsoft account</cp:lastModifiedBy>
  <cp:revision>32</cp:revision>
  <dcterms:created xsi:type="dcterms:W3CDTF">2022-07-25T03:39:49Z</dcterms:created>
  <dcterms:modified xsi:type="dcterms:W3CDTF">2024-01-30T10:52:15Z</dcterms:modified>
</cp:coreProperties>
</file>